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media/image5.jpg" ContentType="image/jpg"/>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6"/>
  </p:notesMasterIdLst>
  <p:sldIdLst>
    <p:sldId id="256" r:id="rId2"/>
    <p:sldId id="258" r:id="rId3"/>
    <p:sldId id="261" r:id="rId4"/>
    <p:sldId id="316" r:id="rId5"/>
    <p:sldId id="317" r:id="rId6"/>
    <p:sldId id="260" r:id="rId7"/>
    <p:sldId id="313" r:id="rId8"/>
    <p:sldId id="263" r:id="rId9"/>
    <p:sldId id="314" r:id="rId10"/>
    <p:sldId id="315" r:id="rId11"/>
    <p:sldId id="318" r:id="rId12"/>
    <p:sldId id="319" r:id="rId13"/>
    <p:sldId id="320" r:id="rId14"/>
    <p:sldId id="311" r:id="rId15"/>
    <p:sldId id="262" r:id="rId16"/>
    <p:sldId id="321" r:id="rId17"/>
    <p:sldId id="323" r:id="rId18"/>
    <p:sldId id="324" r:id="rId19"/>
    <p:sldId id="327" r:id="rId20"/>
    <p:sldId id="328" r:id="rId21"/>
    <p:sldId id="333" r:id="rId22"/>
    <p:sldId id="312" r:id="rId23"/>
    <p:sldId id="334" r:id="rId24"/>
    <p:sldId id="335" r:id="rId25"/>
  </p:sldIdLst>
  <p:sldSz cx="10693400" cy="7562850"/>
  <p:notesSz cx="10693400" cy="756285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45FF3E-463F-4736-AA13-B214433BB869}" v="53" dt="2024-01-18T03:20:29.648"/>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778" autoAdjust="0"/>
    <p:restoredTop sz="95841" autoAdjust="0"/>
  </p:normalViewPr>
  <p:slideViewPr>
    <p:cSldViewPr>
      <p:cViewPr varScale="1">
        <p:scale>
          <a:sx n="90" d="100"/>
          <a:sy n="90" d="100"/>
        </p:scale>
        <p:origin x="68" y="68"/>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剛士 酒井" userId="a02e931b7f945ba5" providerId="LiveId" clId="{4845FF3E-463F-4736-AA13-B214433BB869}"/>
    <pc:docChg chg="addSld delSld modSld">
      <pc:chgData name="剛士 酒井" userId="a02e931b7f945ba5" providerId="LiveId" clId="{4845FF3E-463F-4736-AA13-B214433BB869}" dt="2024-01-18T03:20:29.634" v="113"/>
      <pc:docMkLst>
        <pc:docMk/>
      </pc:docMkLst>
      <pc:sldChg chg="del">
        <pc:chgData name="剛士 酒井" userId="a02e931b7f945ba5" providerId="LiveId" clId="{4845FF3E-463F-4736-AA13-B214433BB869}" dt="2024-01-10T02:47:42.803" v="1" actId="47"/>
        <pc:sldMkLst>
          <pc:docMk/>
          <pc:sldMk cId="4179982734" sldId="325"/>
        </pc:sldMkLst>
      </pc:sldChg>
      <pc:sldChg chg="del">
        <pc:chgData name="剛士 酒井" userId="a02e931b7f945ba5" providerId="LiveId" clId="{4845FF3E-463F-4736-AA13-B214433BB869}" dt="2024-01-10T02:47:41.710" v="0" actId="47"/>
        <pc:sldMkLst>
          <pc:docMk/>
          <pc:sldMk cId="2757819188" sldId="326"/>
        </pc:sldMkLst>
      </pc:sldChg>
      <pc:sldChg chg="addSp modSp new mod">
        <pc:chgData name="剛士 酒井" userId="a02e931b7f945ba5" providerId="LiveId" clId="{4845FF3E-463F-4736-AA13-B214433BB869}" dt="2024-01-18T03:17:09.835" v="112" actId="20577"/>
        <pc:sldMkLst>
          <pc:docMk/>
          <pc:sldMk cId="4151489511" sldId="334"/>
        </pc:sldMkLst>
        <pc:spChg chg="add mod">
          <ac:chgData name="剛士 酒井" userId="a02e931b7f945ba5" providerId="LiveId" clId="{4845FF3E-463F-4736-AA13-B214433BB869}" dt="2024-01-18T03:15:30.542" v="49" actId="207"/>
          <ac:spMkLst>
            <pc:docMk/>
            <pc:sldMk cId="4151489511" sldId="334"/>
            <ac:spMk id="4" creationId="{8987B098-98CE-D44F-8710-B5101270BCA3}"/>
          </ac:spMkLst>
        </pc:spChg>
        <pc:spChg chg="add mod">
          <ac:chgData name="剛士 酒井" userId="a02e931b7f945ba5" providerId="LiveId" clId="{4845FF3E-463F-4736-AA13-B214433BB869}" dt="2024-01-18T03:16:26.418" v="92" actId="1076"/>
          <ac:spMkLst>
            <pc:docMk/>
            <pc:sldMk cId="4151489511" sldId="334"/>
            <ac:spMk id="5" creationId="{D5A3562F-9753-561E-FABA-6EA2F216C317}"/>
          </ac:spMkLst>
        </pc:spChg>
        <pc:spChg chg="add mod">
          <ac:chgData name="剛士 酒井" userId="a02e931b7f945ba5" providerId="LiveId" clId="{4845FF3E-463F-4736-AA13-B214433BB869}" dt="2024-01-18T03:17:09.835" v="112" actId="20577"/>
          <ac:spMkLst>
            <pc:docMk/>
            <pc:sldMk cId="4151489511" sldId="334"/>
            <ac:spMk id="6" creationId="{1A975889-4D93-1974-2D9D-7D0C9DF1285A}"/>
          </ac:spMkLst>
        </pc:spChg>
        <pc:picChg chg="add mod">
          <ac:chgData name="剛士 酒井" userId="a02e931b7f945ba5" providerId="LiveId" clId="{4845FF3E-463F-4736-AA13-B214433BB869}" dt="2024-01-18T03:14:42.608" v="7" actId="1076"/>
          <ac:picMkLst>
            <pc:docMk/>
            <pc:sldMk cId="4151489511" sldId="334"/>
            <ac:picMk id="3" creationId="{50DA53EF-C924-CE6F-A7C0-FD1D1E6508B7}"/>
          </ac:picMkLst>
        </pc:picChg>
      </pc:sldChg>
      <pc:sldChg chg="add">
        <pc:chgData name="剛士 酒井" userId="a02e931b7f945ba5" providerId="LiveId" clId="{4845FF3E-463F-4736-AA13-B214433BB869}" dt="2024-01-18T03:20:29.634" v="113"/>
        <pc:sldMkLst>
          <pc:docMk/>
          <pc:sldMk cId="4144566996" sldId="33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4633913" cy="37941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6057900" y="0"/>
            <a:ext cx="4632325" cy="379413"/>
          </a:xfrm>
          <a:prstGeom prst="rect">
            <a:avLst/>
          </a:prstGeom>
        </p:spPr>
        <p:txBody>
          <a:bodyPr vert="horz" lIns="91440" tIns="45720" rIns="91440" bIns="45720" rtlCol="0"/>
          <a:lstStyle>
            <a:lvl1pPr algn="r">
              <a:defRPr sz="1200"/>
            </a:lvl1pPr>
          </a:lstStyle>
          <a:p>
            <a:fld id="{0E93E493-B09C-4C3C-A188-41B16C42C0E8}" type="datetimeFigureOut">
              <a:rPr kumimoji="1" lang="ja-JP" altLang="en-US" smtClean="0"/>
              <a:t>2024/1/18</a:t>
            </a:fld>
            <a:endParaRPr kumimoji="1" lang="ja-JP" altLang="en-US"/>
          </a:p>
        </p:txBody>
      </p:sp>
      <p:sp>
        <p:nvSpPr>
          <p:cNvPr id="4" name="スライド イメージ プレースホルダー 3"/>
          <p:cNvSpPr>
            <a:spLocks noGrp="1" noRot="1" noChangeAspect="1"/>
          </p:cNvSpPr>
          <p:nvPr>
            <p:ph type="sldImg" idx="2"/>
          </p:nvPr>
        </p:nvSpPr>
        <p:spPr>
          <a:xfrm>
            <a:off x="3543300" y="946150"/>
            <a:ext cx="3606800" cy="2551113"/>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1069975" y="3640138"/>
            <a:ext cx="8553450" cy="29781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7183438"/>
            <a:ext cx="4633913" cy="379412"/>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6057900" y="7183438"/>
            <a:ext cx="4632325" cy="379412"/>
          </a:xfrm>
          <a:prstGeom prst="rect">
            <a:avLst/>
          </a:prstGeom>
        </p:spPr>
        <p:txBody>
          <a:bodyPr vert="horz" lIns="91440" tIns="45720" rIns="91440" bIns="45720" rtlCol="0" anchor="b"/>
          <a:lstStyle>
            <a:lvl1pPr algn="r">
              <a:defRPr sz="1200"/>
            </a:lvl1pPr>
          </a:lstStyle>
          <a:p>
            <a:fld id="{B9E44932-84EB-4FF5-A2EF-61A90A6C67E3}" type="slidenum">
              <a:rPr kumimoji="1" lang="ja-JP" altLang="en-US" smtClean="0"/>
              <a:t>‹#›</a:t>
            </a:fld>
            <a:endParaRPr kumimoji="1" lang="ja-JP" altLang="en-US"/>
          </a:p>
        </p:txBody>
      </p:sp>
    </p:spTree>
    <p:extLst>
      <p:ext uri="{BB962C8B-B14F-4D97-AF65-F5344CB8AC3E}">
        <p14:creationId xmlns:p14="http://schemas.microsoft.com/office/powerpoint/2010/main" val="286809112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9E44932-84EB-4FF5-A2EF-61A90A6C67E3}" type="slidenum">
              <a:rPr kumimoji="1" lang="ja-JP" altLang="en-US" smtClean="0"/>
              <a:t>13</a:t>
            </a:fld>
            <a:endParaRPr kumimoji="1" lang="ja-JP" altLang="en-US"/>
          </a:p>
        </p:txBody>
      </p:sp>
    </p:spTree>
    <p:extLst>
      <p:ext uri="{BB962C8B-B14F-4D97-AF65-F5344CB8AC3E}">
        <p14:creationId xmlns:p14="http://schemas.microsoft.com/office/powerpoint/2010/main" val="31409488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802005" y="2344483"/>
            <a:ext cx="9089390" cy="1588198"/>
          </a:xfrm>
          <a:prstGeom prst="rect">
            <a:avLst/>
          </a:prstGeom>
        </p:spPr>
        <p:txBody>
          <a:bodyPr wrap="square" lIns="0" tIns="0" rIns="0" bIns="0">
            <a:spAutoFit/>
          </a:bodyPr>
          <a:lstStyle>
            <a:lvl1pPr>
              <a:defRPr sz="2800" b="1" i="0">
                <a:solidFill>
                  <a:schemeClr val="bg1"/>
                </a:solidFill>
                <a:latin typeface="Arial"/>
                <a:cs typeface="Arial"/>
              </a:defRPr>
            </a:lvl1pPr>
          </a:lstStyle>
          <a:p>
            <a:endParaRPr/>
          </a:p>
        </p:txBody>
      </p:sp>
      <p:sp>
        <p:nvSpPr>
          <p:cNvPr id="3" name="Holder 3"/>
          <p:cNvSpPr>
            <a:spLocks noGrp="1"/>
          </p:cNvSpPr>
          <p:nvPr>
            <p:ph type="subTitle" idx="4"/>
          </p:nvPr>
        </p:nvSpPr>
        <p:spPr>
          <a:xfrm>
            <a:off x="1604010" y="4235196"/>
            <a:ext cx="7485380" cy="1890712"/>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1/18/2024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chemeClr val="bg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1/18/2024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chemeClr val="bg1"/>
                </a:solidFill>
                <a:latin typeface="Arial"/>
                <a:cs typeface="Arial"/>
              </a:defRPr>
            </a:lvl1pPr>
          </a:lstStyle>
          <a:p>
            <a:endParaRPr/>
          </a:p>
        </p:txBody>
      </p:sp>
      <p:sp>
        <p:nvSpPr>
          <p:cNvPr id="3" name="Holder 3"/>
          <p:cNvSpPr>
            <a:spLocks noGrp="1"/>
          </p:cNvSpPr>
          <p:nvPr>
            <p:ph sz="half" idx="2"/>
          </p:nvPr>
        </p:nvSpPr>
        <p:spPr>
          <a:xfrm>
            <a:off x="534670" y="1739455"/>
            <a:ext cx="4651629" cy="499148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507101" y="1739455"/>
            <a:ext cx="4651629" cy="499148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1/18/2024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chemeClr val="bg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1/18/2024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1/18/2024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083095" y="2363292"/>
            <a:ext cx="8864600" cy="453389"/>
          </a:xfrm>
          <a:prstGeom prst="rect">
            <a:avLst/>
          </a:prstGeom>
        </p:spPr>
        <p:txBody>
          <a:bodyPr wrap="square" lIns="0" tIns="0" rIns="0" bIns="0">
            <a:spAutoFit/>
          </a:bodyPr>
          <a:lstStyle>
            <a:lvl1pPr>
              <a:defRPr sz="2800" b="1" i="0">
                <a:solidFill>
                  <a:schemeClr val="bg1"/>
                </a:solidFill>
                <a:latin typeface="Arial"/>
                <a:cs typeface="Arial"/>
              </a:defRPr>
            </a:lvl1pPr>
          </a:lstStyle>
          <a:p>
            <a:endParaRPr/>
          </a:p>
        </p:txBody>
      </p:sp>
      <p:sp>
        <p:nvSpPr>
          <p:cNvPr id="3" name="Holder 3"/>
          <p:cNvSpPr>
            <a:spLocks noGrp="1"/>
          </p:cNvSpPr>
          <p:nvPr>
            <p:ph type="body" idx="1"/>
          </p:nvPr>
        </p:nvSpPr>
        <p:spPr>
          <a:xfrm>
            <a:off x="534670" y="1739455"/>
            <a:ext cx="9624060" cy="4991481"/>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3635756" y="7033450"/>
            <a:ext cx="3421888" cy="378142"/>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34670" y="7033450"/>
            <a:ext cx="2459482" cy="378142"/>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1/18/2024</a:t>
            </a:fld>
            <a:endParaRPr lang="en-US"/>
          </a:p>
        </p:txBody>
      </p:sp>
      <p:sp>
        <p:nvSpPr>
          <p:cNvPr id="6" name="Holder 6"/>
          <p:cNvSpPr>
            <a:spLocks noGrp="1"/>
          </p:cNvSpPr>
          <p:nvPr>
            <p:ph type="sldNum" sz="quarter" idx="7"/>
          </p:nvPr>
        </p:nvSpPr>
        <p:spPr>
          <a:xfrm>
            <a:off x="7699248" y="7033450"/>
            <a:ext cx="2459482" cy="378142"/>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5.xml"/><Relationship Id="rId5" Type="http://schemas.openxmlformats.org/officeDocument/2006/relationships/image" Target="../media/image26.jpeg"/><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5.xml"/><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32.jpeg"/><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5.xml"/><Relationship Id="rId5" Type="http://schemas.openxmlformats.org/officeDocument/2006/relationships/image" Target="../media/image36.jpeg"/><Relationship Id="rId4" Type="http://schemas.openxmlformats.org/officeDocument/2006/relationships/image" Target="../media/image35.jpeg"/></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image" Target="../media/image37.jpeg"/><Relationship Id="rId1" Type="http://schemas.openxmlformats.org/officeDocument/2006/relationships/slideLayout" Target="../slideLayouts/slideLayout5.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1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g"/><Relationship Id="rId1" Type="http://schemas.openxmlformats.org/officeDocument/2006/relationships/slideLayout" Target="../slideLayouts/slideLayout5.xml"/><Relationship Id="rId5" Type="http://schemas.openxmlformats.org/officeDocument/2006/relationships/image" Target="../media/image47.jpeg"/><Relationship Id="rId4" Type="http://schemas.openxmlformats.org/officeDocument/2006/relationships/image" Target="../media/image46.jpeg"/></Relationships>
</file>

<file path=ppt/slides/_rels/slide1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5.xml"/><Relationship Id="rId5" Type="http://schemas.openxmlformats.org/officeDocument/2006/relationships/image" Target="../media/image52.jpeg"/><Relationship Id="rId4" Type="http://schemas.openxmlformats.org/officeDocument/2006/relationships/image" Target="../media/image51.jpe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5.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Layout" Target="../slideLayouts/slideLayout5.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5.xml"/><Relationship Id="rId5" Type="http://schemas.openxmlformats.org/officeDocument/2006/relationships/image" Target="../media/image21.jpe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5A79CA37-8FF7-EFE7-7F16-D2937DF111E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16958"/>
            <a:ext cx="10693400" cy="7128933"/>
          </a:xfrm>
          <a:prstGeom prst="rect">
            <a:avLst/>
          </a:prstGeom>
        </p:spPr>
      </p:pic>
      <p:sp>
        <p:nvSpPr>
          <p:cNvPr id="3" name="object 3"/>
          <p:cNvSpPr txBox="1">
            <a:spLocks noGrp="1"/>
          </p:cNvSpPr>
          <p:nvPr>
            <p:ph type="title"/>
          </p:nvPr>
        </p:nvSpPr>
        <p:spPr>
          <a:xfrm>
            <a:off x="0" y="733425"/>
            <a:ext cx="10693400" cy="345031"/>
          </a:xfrm>
          <a:prstGeom prst="rect">
            <a:avLst/>
          </a:prstGeom>
        </p:spPr>
        <p:txBody>
          <a:bodyPr vert="horz" wrap="square" lIns="0" tIns="16510" rIns="0" bIns="0" rtlCol="0">
            <a:spAutoFit/>
          </a:bodyPr>
          <a:lstStyle/>
          <a:p>
            <a:pPr marL="25400" algn="ctr">
              <a:lnSpc>
                <a:spcPts val="2210"/>
              </a:lnSpc>
              <a:spcBef>
                <a:spcPts val="130"/>
              </a:spcBef>
            </a:pPr>
            <a:r>
              <a:rPr sz="4000" dirty="0"/>
              <a:t>202</a:t>
            </a:r>
            <a:r>
              <a:rPr lang="en-US" sz="4000" dirty="0"/>
              <a:t>4 Hokuriku Area Trip</a:t>
            </a:r>
            <a:endParaRPr sz="4000" dirty="0"/>
          </a:p>
        </p:txBody>
      </p:sp>
      <p:sp>
        <p:nvSpPr>
          <p:cNvPr id="2" name="object 3">
            <a:extLst>
              <a:ext uri="{FF2B5EF4-FFF2-40B4-BE49-F238E27FC236}">
                <a16:creationId xmlns:a16="http://schemas.microsoft.com/office/drawing/2014/main" id="{CA609B66-34DB-0CF5-D64E-7EBEE58E2520}"/>
              </a:ext>
            </a:extLst>
          </p:cNvPr>
          <p:cNvSpPr txBox="1">
            <a:spLocks/>
          </p:cNvSpPr>
          <p:nvPr/>
        </p:nvSpPr>
        <p:spPr>
          <a:xfrm>
            <a:off x="0" y="1249892"/>
            <a:ext cx="10693400" cy="1740220"/>
          </a:xfrm>
          <a:prstGeom prst="rect">
            <a:avLst/>
          </a:prstGeom>
        </p:spPr>
        <p:txBody>
          <a:bodyPr vert="horz" wrap="square" lIns="0" tIns="16510" rIns="0" bIns="0" rtlCol="0">
            <a:spAutoFit/>
          </a:bodyPr>
          <a:lstStyle>
            <a:lvl1pPr>
              <a:defRPr sz="2800" b="1" i="0">
                <a:solidFill>
                  <a:schemeClr val="bg1"/>
                </a:solidFill>
                <a:latin typeface="Arial"/>
                <a:ea typeface="+mj-ea"/>
                <a:cs typeface="Arial"/>
              </a:defRPr>
            </a:lvl1pPr>
          </a:lstStyle>
          <a:p>
            <a:pPr algn="ctr"/>
            <a:r>
              <a:rPr lang="en-US" altLang="ja-JP" dirty="0">
                <a:effectLst/>
              </a:rPr>
              <a:t> 10 days </a:t>
            </a:r>
            <a:r>
              <a:rPr lang="en-US" altLang="ja-JP" dirty="0"/>
              <a:t>trip</a:t>
            </a:r>
          </a:p>
          <a:p>
            <a:pPr algn="ctr"/>
            <a:r>
              <a:rPr lang="en-US" altLang="ja-JP" dirty="0">
                <a:effectLst/>
              </a:rPr>
              <a:t>to enjoy the countryside and nature of Japan</a:t>
            </a:r>
            <a:endParaRPr lang="en-US" altLang="ja-JP" b="0" i="0" dirty="0">
              <a:solidFill>
                <a:srgbClr val="185ABC"/>
              </a:solidFill>
              <a:effectLst/>
              <a:latin typeface="Roboto" panose="02000000000000000000" pitchFamily="2" charset="0"/>
            </a:endParaRPr>
          </a:p>
          <a:p>
            <a:br>
              <a:rPr lang="en-US" altLang="ja-JP" b="0" i="0" dirty="0">
                <a:solidFill>
                  <a:srgbClr val="3C4043"/>
                </a:solidFill>
                <a:effectLst/>
                <a:latin typeface="Roboto" panose="02000000000000000000" pitchFamily="2" charset="0"/>
              </a:rPr>
            </a:br>
            <a:r>
              <a:rPr lang="en-US" altLang="ja-JP" b="0" i="0" dirty="0">
                <a:solidFill>
                  <a:srgbClr val="3C4043"/>
                </a:solidFill>
                <a:effectLst/>
                <a:latin typeface="Roboto" panose="02000000000000000000" pitchFamily="2" charset="0"/>
              </a:rPr>
              <a:t> </a:t>
            </a:r>
            <a:r>
              <a:rPr lang="ja-JP" altLang="en-US" dirty="0"/>
              <a:t>～</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2920F2C0-C6F7-6614-444E-3FA20D8D402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907295"/>
            <a:ext cx="10693400" cy="3748259"/>
          </a:xfrm>
          <a:prstGeom prst="rect">
            <a:avLst/>
          </a:prstGeom>
        </p:spPr>
      </p:pic>
      <p:sp>
        <p:nvSpPr>
          <p:cNvPr id="5" name="object 5"/>
          <p:cNvSpPr txBox="1"/>
          <p:nvPr/>
        </p:nvSpPr>
        <p:spPr>
          <a:xfrm>
            <a:off x="1155700" y="5838825"/>
            <a:ext cx="8229599" cy="1621598"/>
          </a:xfrm>
          <a:prstGeom prst="rect">
            <a:avLst/>
          </a:prstGeom>
        </p:spPr>
        <p:txBody>
          <a:bodyPr vert="horz" wrap="square" lIns="0" tIns="13335" rIns="0" bIns="0" rtlCol="0">
            <a:spAutoFit/>
          </a:bodyPr>
          <a:lstStyle/>
          <a:p>
            <a:pPr marL="12700" algn="ctr">
              <a:lnSpc>
                <a:spcPct val="100000"/>
              </a:lnSpc>
              <a:spcBef>
                <a:spcPts val="105"/>
              </a:spcBef>
            </a:pPr>
            <a:r>
              <a:rPr sz="2000" b="1" dirty="0">
                <a:solidFill>
                  <a:schemeClr val="tx1"/>
                </a:solidFill>
                <a:latin typeface="Arial"/>
                <a:cs typeface="Arial"/>
              </a:rPr>
              <a:t>Day</a:t>
            </a:r>
            <a:r>
              <a:rPr sz="2000" b="1" spc="-5" dirty="0">
                <a:solidFill>
                  <a:schemeClr val="tx1"/>
                </a:solidFill>
                <a:latin typeface="Arial"/>
                <a:cs typeface="Arial"/>
              </a:rPr>
              <a:t> </a:t>
            </a:r>
            <a:r>
              <a:rPr lang="en-US" altLang="ja-JP" sz="2000" b="1" spc="-5" dirty="0">
                <a:solidFill>
                  <a:schemeClr val="tx1"/>
                </a:solidFill>
                <a:latin typeface="Arial"/>
                <a:cs typeface="Arial"/>
              </a:rPr>
              <a:t>5</a:t>
            </a:r>
            <a:r>
              <a:rPr sz="2000" b="1" spc="375" dirty="0">
                <a:solidFill>
                  <a:schemeClr val="tx1"/>
                </a:solidFill>
                <a:latin typeface="Arial"/>
                <a:cs typeface="Arial"/>
              </a:rPr>
              <a:t> </a:t>
            </a:r>
            <a:r>
              <a:rPr lang="en-US" sz="2000" b="1" spc="375" dirty="0">
                <a:solidFill>
                  <a:schemeClr val="tx1"/>
                </a:solidFill>
                <a:latin typeface="Arial"/>
                <a:cs typeface="Arial"/>
              </a:rPr>
              <a:t>Toyama</a:t>
            </a:r>
            <a:r>
              <a:rPr lang="ja-JP" altLang="en-US" sz="2000" b="1" spc="375" dirty="0">
                <a:solidFill>
                  <a:schemeClr val="tx1"/>
                </a:solidFill>
                <a:latin typeface="Arial"/>
                <a:cs typeface="Arial"/>
              </a:rPr>
              <a:t> </a:t>
            </a:r>
            <a:r>
              <a:rPr lang="en-US" altLang="ja-JP" sz="2000" b="1" spc="375" dirty="0">
                <a:solidFill>
                  <a:schemeClr val="tx1"/>
                </a:solidFill>
                <a:latin typeface="Arial"/>
                <a:cs typeface="Arial"/>
              </a:rPr>
              <a:t>to</a:t>
            </a:r>
            <a:r>
              <a:rPr lang="ja-JP" altLang="en-US" sz="2000" b="1" spc="375" dirty="0">
                <a:solidFill>
                  <a:schemeClr val="tx1"/>
                </a:solidFill>
                <a:latin typeface="Arial"/>
                <a:cs typeface="Arial"/>
              </a:rPr>
              <a:t> </a:t>
            </a:r>
            <a:r>
              <a:rPr lang="en-US" altLang="ja-JP" sz="2000" b="1" spc="375" dirty="0" err="1">
                <a:solidFill>
                  <a:schemeClr val="tx1"/>
                </a:solidFill>
                <a:latin typeface="Arial"/>
                <a:cs typeface="Arial"/>
              </a:rPr>
              <a:t>Shirakawago</a:t>
            </a:r>
            <a:endParaRPr lang="en-US" sz="2000" b="1" spc="375" dirty="0">
              <a:solidFill>
                <a:schemeClr val="tx1"/>
              </a:solidFill>
              <a:latin typeface="Arial"/>
              <a:cs typeface="Arial"/>
            </a:endParaRPr>
          </a:p>
          <a:p>
            <a:pPr marL="12700">
              <a:lnSpc>
                <a:spcPct val="100000"/>
              </a:lnSpc>
              <a:spcBef>
                <a:spcPts val="105"/>
              </a:spcBef>
            </a:pPr>
            <a:endParaRPr lang="en-US" sz="1200" spc="-10" dirty="0">
              <a:solidFill>
                <a:schemeClr val="tx1"/>
              </a:solidFill>
              <a:latin typeface="Arial"/>
              <a:cs typeface="Arial"/>
            </a:endParaRPr>
          </a:p>
          <a:p>
            <a:pPr marL="12700">
              <a:lnSpc>
                <a:spcPct val="100000"/>
              </a:lnSpc>
              <a:spcBef>
                <a:spcPts val="105"/>
              </a:spcBef>
            </a:pPr>
            <a:r>
              <a:rPr lang="en-US" altLang="ja-JP" sz="1400" b="0" i="0" dirty="0">
                <a:solidFill>
                  <a:srgbClr val="3C4043"/>
                </a:solidFill>
                <a:effectLst/>
                <a:latin typeface="Arial" panose="020B0604020202020204" pitchFamily="34" charset="0"/>
                <a:cs typeface="Arial" panose="020B0604020202020204" pitchFamily="34" charset="0"/>
              </a:rPr>
              <a:t>Toyama Prefecture faces the Sea of Japan and has a population of one million. You can see the beautiful Tateyama mountain range from Toyama city. It is </a:t>
            </a:r>
            <a:r>
              <a:rPr lang="en-US" altLang="ja-JP" sz="1400" dirty="0">
                <a:solidFill>
                  <a:srgbClr val="3C4043"/>
                </a:solidFill>
                <a:latin typeface="Arial" panose="020B0604020202020204" pitchFamily="34" charset="0"/>
                <a:cs typeface="Arial" panose="020B0604020202020204" pitchFamily="34" charset="0"/>
              </a:rPr>
              <a:t>also </a:t>
            </a:r>
            <a:r>
              <a:rPr lang="en-US" altLang="ja-JP" sz="1400" b="0" i="0" dirty="0">
                <a:solidFill>
                  <a:srgbClr val="3C4043"/>
                </a:solidFill>
                <a:effectLst/>
                <a:latin typeface="Arial" panose="020B0604020202020204" pitchFamily="34" charset="0"/>
                <a:cs typeface="Arial" panose="020B0604020202020204" pitchFamily="34" charset="0"/>
              </a:rPr>
              <a:t>famous for sushi made with </a:t>
            </a:r>
            <a:r>
              <a:rPr lang="en-US" altLang="ja-JP" sz="1400" dirty="0">
                <a:solidFill>
                  <a:srgbClr val="3C4043"/>
                </a:solidFill>
                <a:latin typeface="Arial" panose="020B0604020202020204" pitchFamily="34" charset="0"/>
                <a:cs typeface="Arial" panose="020B0604020202020204" pitchFamily="34" charset="0"/>
              </a:rPr>
              <a:t>fresh </a:t>
            </a:r>
            <a:r>
              <a:rPr lang="en-US" altLang="ja-JP" sz="1400" b="0" i="0" dirty="0">
                <a:solidFill>
                  <a:srgbClr val="3C4043"/>
                </a:solidFill>
                <a:effectLst/>
                <a:latin typeface="Arial" panose="020B0604020202020204" pitchFamily="34" charset="0"/>
                <a:cs typeface="Arial" panose="020B0604020202020204" pitchFamily="34" charset="0"/>
              </a:rPr>
              <a:t>seafood from the Sea of Japan, and you can eat cheap and delicious sushi here. </a:t>
            </a:r>
          </a:p>
          <a:p>
            <a:pPr marL="12700">
              <a:lnSpc>
                <a:spcPct val="100000"/>
              </a:lnSpc>
              <a:spcBef>
                <a:spcPts val="105"/>
              </a:spcBef>
            </a:pPr>
            <a:r>
              <a:rPr lang="en-US" altLang="ja-JP" sz="1400" b="0" i="0" dirty="0">
                <a:solidFill>
                  <a:srgbClr val="3C4043"/>
                </a:solidFill>
                <a:effectLst/>
                <a:latin typeface="Arial" panose="020B0604020202020204" pitchFamily="34" charset="0"/>
                <a:cs typeface="Arial" panose="020B0604020202020204" pitchFamily="34" charset="0"/>
              </a:rPr>
              <a:t>World Heritage Site Shirakawa-go is located in Gifu Prefecture and is famous for its </a:t>
            </a:r>
            <a:r>
              <a:rPr lang="en-US" altLang="ja-JP" sz="1400" b="0" i="0" dirty="0" err="1">
                <a:solidFill>
                  <a:srgbClr val="3C4043"/>
                </a:solidFill>
                <a:effectLst/>
                <a:latin typeface="Arial" panose="020B0604020202020204" pitchFamily="34" charset="0"/>
                <a:cs typeface="Arial" panose="020B0604020202020204" pitchFamily="34" charset="0"/>
              </a:rPr>
              <a:t>gassho</a:t>
            </a:r>
            <a:r>
              <a:rPr lang="en-US" altLang="ja-JP" sz="1400" b="0" i="0" dirty="0">
                <a:solidFill>
                  <a:srgbClr val="3C4043"/>
                </a:solidFill>
                <a:effectLst/>
                <a:latin typeface="Arial" panose="020B0604020202020204" pitchFamily="34" charset="0"/>
                <a:cs typeface="Arial" panose="020B0604020202020204" pitchFamily="34" charset="0"/>
              </a:rPr>
              <a:t>-style buildings. We stayed at this world heritage site this time.</a:t>
            </a:r>
            <a:endParaRPr lang="en-US" altLang="ja-JP" sz="1400" spc="-1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77729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165100" y="5200875"/>
            <a:ext cx="6553200" cy="2039661"/>
          </a:xfrm>
          <a:prstGeom prst="rect">
            <a:avLst/>
          </a:prstGeom>
        </p:spPr>
        <p:txBody>
          <a:bodyPr vert="horz" wrap="square" lIns="0" tIns="13335" rIns="0" bIns="0" rtlCol="0">
            <a:spAutoFit/>
          </a:bodyPr>
          <a:lstStyle/>
          <a:p>
            <a:pPr marL="12700" algn="ctr">
              <a:lnSpc>
                <a:spcPct val="100000"/>
              </a:lnSpc>
              <a:spcBef>
                <a:spcPts val="105"/>
              </a:spcBef>
            </a:pPr>
            <a:r>
              <a:rPr lang="en-US" altLang="ja-JP" sz="2000" b="1" spc="375" dirty="0" err="1">
                <a:solidFill>
                  <a:schemeClr val="tx1"/>
                </a:solidFill>
                <a:latin typeface="Arial"/>
                <a:cs typeface="Arial"/>
              </a:rPr>
              <a:t>Shirakawago</a:t>
            </a:r>
            <a:r>
              <a:rPr lang="en-US" altLang="ja-JP" sz="2000" b="1" spc="375" dirty="0">
                <a:solidFill>
                  <a:schemeClr val="tx1"/>
                </a:solidFill>
                <a:latin typeface="Arial"/>
                <a:cs typeface="Arial"/>
              </a:rPr>
              <a:t>/The World Heritage</a:t>
            </a:r>
            <a:endParaRPr lang="en-US" sz="2000" b="1" spc="375" dirty="0">
              <a:solidFill>
                <a:schemeClr val="tx1"/>
              </a:solidFill>
              <a:latin typeface="Arial"/>
              <a:cs typeface="Arial"/>
            </a:endParaRPr>
          </a:p>
          <a:p>
            <a:pPr marL="12700">
              <a:lnSpc>
                <a:spcPct val="100000"/>
              </a:lnSpc>
              <a:spcBef>
                <a:spcPts val="105"/>
              </a:spcBef>
            </a:pPr>
            <a:endParaRPr lang="en-US" sz="1200" spc="-10" dirty="0">
              <a:solidFill>
                <a:schemeClr val="bg1"/>
              </a:solidFill>
              <a:latin typeface="Arial"/>
              <a:cs typeface="Arial"/>
            </a:endParaRPr>
          </a:p>
          <a:p>
            <a:pPr marL="12700">
              <a:lnSpc>
                <a:spcPct val="100000"/>
              </a:lnSpc>
              <a:spcBef>
                <a:spcPts val="105"/>
              </a:spcBef>
            </a:pPr>
            <a:r>
              <a:rPr lang="en-US" altLang="ja-JP" sz="1400" b="0" i="0" dirty="0">
                <a:solidFill>
                  <a:srgbClr val="000000"/>
                </a:solidFill>
                <a:effectLst/>
                <a:latin typeface="Arial" panose="020B0604020202020204" pitchFamily="34" charset="0"/>
                <a:ea typeface="メイリオ" panose="020B0604030504040204" pitchFamily="50" charset="-128"/>
                <a:cs typeface="Arial" panose="020B0604020202020204" pitchFamily="34" charset="0"/>
              </a:rPr>
              <a:t>Shirakawa-go (Shirakawa Village) is a Japanese mountain settlement in what was once considered a wild and unexplored region. Because of the area’s natural environment, with high mountains and heavy snowfall, interaction with neighboring regions was limited. However, this also created the conditions for the development of unique cultural practices and lifestyles. Now registered as a World Cultural Heritage site, we hope that you will enjoy experiencing the culture and traditions that live on in Shirakawa-go today.</a:t>
            </a:r>
            <a:endParaRPr lang="en-US" altLang="ja-JP" sz="1400" spc="-10" dirty="0">
              <a:solidFill>
                <a:schemeClr val="bg1"/>
              </a:solidFill>
              <a:latin typeface="Arial" panose="020B0604020202020204" pitchFamily="34" charset="0"/>
              <a:cs typeface="Arial" panose="020B0604020202020204" pitchFamily="34" charset="0"/>
            </a:endParaRPr>
          </a:p>
        </p:txBody>
      </p:sp>
      <p:pic>
        <p:nvPicPr>
          <p:cNvPr id="6" name="図 5">
            <a:extLst>
              <a:ext uri="{FF2B5EF4-FFF2-40B4-BE49-F238E27FC236}">
                <a16:creationId xmlns:a16="http://schemas.microsoft.com/office/drawing/2014/main" id="{A705924C-82FD-ED2F-C4FC-6504FF6A1D0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5100" y="123825"/>
            <a:ext cx="6553200" cy="4839140"/>
          </a:xfrm>
          <a:prstGeom prst="rect">
            <a:avLst/>
          </a:prstGeom>
        </p:spPr>
      </p:pic>
      <p:pic>
        <p:nvPicPr>
          <p:cNvPr id="8" name="図 7">
            <a:extLst>
              <a:ext uri="{FF2B5EF4-FFF2-40B4-BE49-F238E27FC236}">
                <a16:creationId xmlns:a16="http://schemas.microsoft.com/office/drawing/2014/main" id="{69BF7D43-F42E-BB28-CF3D-37848B7BA5F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70701" y="123825"/>
            <a:ext cx="3505200" cy="2438400"/>
          </a:xfrm>
          <a:prstGeom prst="rect">
            <a:avLst/>
          </a:prstGeom>
        </p:spPr>
      </p:pic>
      <p:pic>
        <p:nvPicPr>
          <p:cNvPr id="10" name="図 9">
            <a:extLst>
              <a:ext uri="{FF2B5EF4-FFF2-40B4-BE49-F238E27FC236}">
                <a16:creationId xmlns:a16="http://schemas.microsoft.com/office/drawing/2014/main" id="{43ACADD5-227A-179D-938F-5923B3E5BF3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70701" y="2600765"/>
            <a:ext cx="3543301" cy="2362200"/>
          </a:xfrm>
          <a:prstGeom prst="rect">
            <a:avLst/>
          </a:prstGeom>
        </p:spPr>
      </p:pic>
      <p:pic>
        <p:nvPicPr>
          <p:cNvPr id="12" name="図 11">
            <a:extLst>
              <a:ext uri="{FF2B5EF4-FFF2-40B4-BE49-F238E27FC236}">
                <a16:creationId xmlns:a16="http://schemas.microsoft.com/office/drawing/2014/main" id="{77C0A866-4CB0-9196-739F-AC645BED8E2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82174" y="5001506"/>
            <a:ext cx="3482254" cy="2438400"/>
          </a:xfrm>
          <a:prstGeom prst="rect">
            <a:avLst/>
          </a:prstGeom>
        </p:spPr>
      </p:pic>
    </p:spTree>
    <p:extLst>
      <p:ext uri="{BB962C8B-B14F-4D97-AF65-F5344CB8AC3E}">
        <p14:creationId xmlns:p14="http://schemas.microsoft.com/office/powerpoint/2010/main" val="10428430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290869" y="352425"/>
            <a:ext cx="4865328" cy="2470548"/>
          </a:xfrm>
          <a:prstGeom prst="rect">
            <a:avLst/>
          </a:prstGeom>
        </p:spPr>
        <p:txBody>
          <a:bodyPr vert="horz" wrap="square" lIns="0" tIns="13335" rIns="0" bIns="0" rtlCol="0">
            <a:spAutoFit/>
          </a:bodyPr>
          <a:lstStyle/>
          <a:p>
            <a:pPr marL="12700" algn="ctr">
              <a:lnSpc>
                <a:spcPct val="100000"/>
              </a:lnSpc>
              <a:spcBef>
                <a:spcPts val="105"/>
              </a:spcBef>
            </a:pPr>
            <a:r>
              <a:rPr lang="en-US" altLang="ja-JP" sz="2000" b="1" spc="375" dirty="0">
                <a:solidFill>
                  <a:schemeClr val="tx1"/>
                </a:solidFill>
                <a:latin typeface="Arial"/>
                <a:cs typeface="Arial"/>
              </a:rPr>
              <a:t>Minshuku style </a:t>
            </a:r>
            <a:endParaRPr lang="en-US" sz="2000" b="1" spc="375" dirty="0">
              <a:solidFill>
                <a:schemeClr val="tx1"/>
              </a:solidFill>
              <a:latin typeface="Arial"/>
              <a:cs typeface="Arial"/>
            </a:endParaRPr>
          </a:p>
          <a:p>
            <a:pPr marL="12700">
              <a:lnSpc>
                <a:spcPct val="100000"/>
              </a:lnSpc>
              <a:spcBef>
                <a:spcPts val="105"/>
              </a:spcBef>
            </a:pPr>
            <a:endParaRPr lang="en-US" sz="1200" spc="-10" dirty="0">
              <a:solidFill>
                <a:schemeClr val="bg1"/>
              </a:solidFill>
              <a:latin typeface="Arial"/>
              <a:cs typeface="Arial"/>
            </a:endParaRPr>
          </a:p>
          <a:p>
            <a:pPr marL="12700">
              <a:lnSpc>
                <a:spcPct val="100000"/>
              </a:lnSpc>
              <a:spcBef>
                <a:spcPts val="105"/>
              </a:spcBef>
            </a:pPr>
            <a:r>
              <a:rPr lang="en-US" altLang="ja-JP" sz="1400" b="0" i="0" dirty="0">
                <a:solidFill>
                  <a:srgbClr val="3C4043"/>
                </a:solidFill>
                <a:effectLst/>
                <a:latin typeface="Arial" panose="020B0604020202020204" pitchFamily="34" charset="0"/>
                <a:cs typeface="Arial" panose="020B0604020202020204" pitchFamily="34" charset="0"/>
              </a:rPr>
              <a:t>In Shirakawa-go, you will stay at an inn called a minshuku, which is an old Japanese house. A minshuku is a style of lodging that is common in rural areas, where an empty room in a house is rented out as a lodging facility for travelers. This time we will stay at Minshuku style hotel in the Shirakawa-go area. By staying at a minshuku style hotel, you can experience the local life and the life of the Japanese countryside. *There are dozens of minshuku in Shirakawa-go, but you cannot specify a</a:t>
            </a:r>
            <a:r>
              <a:rPr lang="ja-JP" altLang="en-US" sz="1400" b="0" i="0" dirty="0">
                <a:solidFill>
                  <a:srgbClr val="3C4043"/>
                </a:solidFill>
                <a:effectLst/>
                <a:latin typeface="Arial" panose="020B0604020202020204" pitchFamily="34" charset="0"/>
                <a:cs typeface="Arial" panose="020B0604020202020204" pitchFamily="34" charset="0"/>
              </a:rPr>
              <a:t> </a:t>
            </a:r>
            <a:r>
              <a:rPr lang="en-US" altLang="ja-JP" sz="1400" dirty="0">
                <a:solidFill>
                  <a:srgbClr val="3C4043"/>
                </a:solidFill>
                <a:latin typeface="Arial" panose="020B0604020202020204" pitchFamily="34" charset="0"/>
                <a:cs typeface="Arial" panose="020B0604020202020204" pitchFamily="34" charset="0"/>
              </a:rPr>
              <a:t>minshuku</a:t>
            </a:r>
            <a:r>
              <a:rPr lang="en-US" altLang="ja-JP" sz="1400" b="0" i="0" dirty="0">
                <a:solidFill>
                  <a:srgbClr val="3C4043"/>
                </a:solidFill>
                <a:effectLst/>
                <a:latin typeface="Arial" panose="020B0604020202020204" pitchFamily="34" charset="0"/>
                <a:cs typeface="Arial" panose="020B0604020202020204" pitchFamily="34" charset="0"/>
              </a:rPr>
              <a:t>.</a:t>
            </a:r>
            <a:endParaRPr lang="en-US" altLang="ja-JP" sz="1400" spc="-10" dirty="0">
              <a:solidFill>
                <a:schemeClr val="bg1"/>
              </a:solidFill>
              <a:latin typeface="Arial" panose="020B0604020202020204" pitchFamily="34" charset="0"/>
              <a:cs typeface="Arial" panose="020B0604020202020204" pitchFamily="34" charset="0"/>
            </a:endParaRPr>
          </a:p>
        </p:txBody>
      </p:sp>
      <p:pic>
        <p:nvPicPr>
          <p:cNvPr id="9" name="図 8">
            <a:extLst>
              <a:ext uri="{FF2B5EF4-FFF2-40B4-BE49-F238E27FC236}">
                <a16:creationId xmlns:a16="http://schemas.microsoft.com/office/drawing/2014/main" id="{5AF92F33-4A12-9F26-4FB5-BCD2FC4BFFF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8972" y="3095625"/>
            <a:ext cx="4919662" cy="3748208"/>
          </a:xfrm>
          <a:prstGeom prst="rect">
            <a:avLst/>
          </a:prstGeom>
        </p:spPr>
      </p:pic>
      <p:pic>
        <p:nvPicPr>
          <p:cNvPr id="13" name="図 12">
            <a:extLst>
              <a:ext uri="{FF2B5EF4-FFF2-40B4-BE49-F238E27FC236}">
                <a16:creationId xmlns:a16="http://schemas.microsoft.com/office/drawing/2014/main" id="{D88302AB-47A7-77A0-CF36-5243841DD68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44768" y="3095625"/>
            <a:ext cx="4995863" cy="3748208"/>
          </a:xfrm>
          <a:prstGeom prst="rect">
            <a:avLst/>
          </a:prstGeom>
        </p:spPr>
      </p:pic>
      <p:pic>
        <p:nvPicPr>
          <p:cNvPr id="15" name="図 14">
            <a:extLst>
              <a:ext uri="{FF2B5EF4-FFF2-40B4-BE49-F238E27FC236}">
                <a16:creationId xmlns:a16="http://schemas.microsoft.com/office/drawing/2014/main" id="{A8A3DB2A-D882-DC50-95D6-8DDA4F3E87D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30711" y="123826"/>
            <a:ext cx="5009920" cy="2819400"/>
          </a:xfrm>
          <a:prstGeom prst="rect">
            <a:avLst/>
          </a:prstGeom>
        </p:spPr>
      </p:pic>
    </p:spTree>
    <p:extLst>
      <p:ext uri="{BB962C8B-B14F-4D97-AF65-F5344CB8AC3E}">
        <p14:creationId xmlns:p14="http://schemas.microsoft.com/office/powerpoint/2010/main" val="7344121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5810599" y="4509035"/>
            <a:ext cx="4527612" cy="2798843"/>
          </a:xfrm>
          <a:prstGeom prst="rect">
            <a:avLst/>
          </a:prstGeom>
        </p:spPr>
        <p:txBody>
          <a:bodyPr vert="horz" wrap="square" lIns="0" tIns="13335" rIns="0" bIns="0" rtlCol="0">
            <a:spAutoFit/>
          </a:bodyPr>
          <a:lstStyle/>
          <a:p>
            <a:pPr marL="12700" algn="ctr">
              <a:lnSpc>
                <a:spcPct val="100000"/>
              </a:lnSpc>
              <a:spcBef>
                <a:spcPts val="105"/>
              </a:spcBef>
            </a:pPr>
            <a:r>
              <a:rPr sz="2000" b="1" dirty="0">
                <a:solidFill>
                  <a:schemeClr val="tx1"/>
                </a:solidFill>
                <a:latin typeface="Arial"/>
                <a:cs typeface="Arial"/>
              </a:rPr>
              <a:t>Day</a:t>
            </a:r>
            <a:r>
              <a:rPr sz="2000" b="1" spc="-5" dirty="0">
                <a:solidFill>
                  <a:schemeClr val="tx1"/>
                </a:solidFill>
                <a:latin typeface="Arial"/>
                <a:cs typeface="Arial"/>
              </a:rPr>
              <a:t> </a:t>
            </a:r>
            <a:r>
              <a:rPr lang="en-US" altLang="ja-JP" sz="2000" b="1" spc="-5" dirty="0">
                <a:solidFill>
                  <a:schemeClr val="tx1"/>
                </a:solidFill>
                <a:latin typeface="Arial"/>
                <a:cs typeface="Arial"/>
              </a:rPr>
              <a:t>6</a:t>
            </a:r>
            <a:r>
              <a:rPr sz="2000" b="1" spc="375" dirty="0">
                <a:solidFill>
                  <a:schemeClr val="tx1"/>
                </a:solidFill>
                <a:latin typeface="Arial"/>
                <a:cs typeface="Arial"/>
              </a:rPr>
              <a:t> </a:t>
            </a:r>
            <a:r>
              <a:rPr lang="en-US" sz="2000" b="1" spc="375" dirty="0" err="1">
                <a:solidFill>
                  <a:schemeClr val="tx1"/>
                </a:solidFill>
                <a:latin typeface="Arial"/>
                <a:cs typeface="Arial"/>
              </a:rPr>
              <a:t>Shirakawago</a:t>
            </a:r>
            <a:r>
              <a:rPr lang="en-US" sz="2000" b="1" spc="375" dirty="0">
                <a:solidFill>
                  <a:schemeClr val="tx1"/>
                </a:solidFill>
                <a:latin typeface="Arial"/>
                <a:cs typeface="Arial"/>
              </a:rPr>
              <a:t> to </a:t>
            </a:r>
            <a:r>
              <a:rPr lang="en-US" sz="2000" b="1" spc="375" dirty="0" err="1">
                <a:solidFill>
                  <a:schemeClr val="tx1"/>
                </a:solidFill>
                <a:latin typeface="Arial"/>
                <a:cs typeface="Arial"/>
              </a:rPr>
              <a:t>Wakura</a:t>
            </a:r>
            <a:r>
              <a:rPr lang="en-US" sz="2000" b="1" spc="375" dirty="0">
                <a:solidFill>
                  <a:schemeClr val="tx1"/>
                </a:solidFill>
                <a:latin typeface="Arial"/>
                <a:cs typeface="Arial"/>
              </a:rPr>
              <a:t> Onsen</a:t>
            </a:r>
            <a:endParaRPr lang="en-US" sz="2000" spc="-10" dirty="0">
              <a:solidFill>
                <a:schemeClr val="tx1"/>
              </a:solidFill>
              <a:latin typeface="Arial"/>
              <a:cs typeface="Arial"/>
            </a:endParaRPr>
          </a:p>
          <a:p>
            <a:pPr marL="12700">
              <a:lnSpc>
                <a:spcPct val="100000"/>
              </a:lnSpc>
              <a:spcBef>
                <a:spcPts val="105"/>
              </a:spcBef>
            </a:pPr>
            <a:endParaRPr lang="en-US" altLang="ja-JP" sz="1400" b="0" i="0" dirty="0">
              <a:solidFill>
                <a:srgbClr val="3C4043"/>
              </a:solidFill>
              <a:effectLst/>
              <a:latin typeface="Roboto" panose="02000000000000000000" pitchFamily="2" charset="0"/>
            </a:endParaRPr>
          </a:p>
          <a:p>
            <a:pPr marL="12700">
              <a:lnSpc>
                <a:spcPct val="100000"/>
              </a:lnSpc>
              <a:spcBef>
                <a:spcPts val="105"/>
              </a:spcBef>
            </a:pPr>
            <a:r>
              <a:rPr lang="en-US" altLang="ja-JP" sz="1400" b="0" i="0" dirty="0">
                <a:solidFill>
                  <a:srgbClr val="3C4043"/>
                </a:solidFill>
                <a:effectLst/>
                <a:latin typeface="Arial" panose="020B0604020202020204" pitchFamily="34" charset="0"/>
                <a:cs typeface="Arial" panose="020B0604020202020204" pitchFamily="34" charset="0"/>
              </a:rPr>
              <a:t>From Shirakawa-go to </a:t>
            </a:r>
            <a:r>
              <a:rPr lang="en-US" altLang="ja-JP" sz="1400" b="0" i="0" dirty="0" err="1">
                <a:solidFill>
                  <a:srgbClr val="3C4043"/>
                </a:solidFill>
                <a:effectLst/>
                <a:latin typeface="Arial" panose="020B0604020202020204" pitchFamily="34" charset="0"/>
                <a:cs typeface="Arial" panose="020B0604020202020204" pitchFamily="34" charset="0"/>
              </a:rPr>
              <a:t>Wakura</a:t>
            </a:r>
            <a:r>
              <a:rPr lang="en-US" altLang="ja-JP" sz="1400" b="0" i="0" dirty="0">
                <a:solidFill>
                  <a:srgbClr val="3C4043"/>
                </a:solidFill>
                <a:effectLst/>
                <a:latin typeface="Arial" panose="020B0604020202020204" pitchFamily="34" charset="0"/>
                <a:cs typeface="Arial" panose="020B0604020202020204" pitchFamily="34" charset="0"/>
              </a:rPr>
              <a:t> Onsen in Ishikawa Prefecture via Kanazawa. </a:t>
            </a:r>
            <a:r>
              <a:rPr lang="en-US" altLang="ja-JP" sz="1400" b="0" i="0" dirty="0" err="1">
                <a:solidFill>
                  <a:srgbClr val="3C4043"/>
                </a:solidFill>
                <a:effectLst/>
                <a:latin typeface="Arial" panose="020B0604020202020204" pitchFamily="34" charset="0"/>
                <a:cs typeface="Arial" panose="020B0604020202020204" pitchFamily="34" charset="0"/>
              </a:rPr>
              <a:t>Wakura</a:t>
            </a:r>
            <a:r>
              <a:rPr lang="en-US" altLang="ja-JP" sz="1400" b="0" i="0" dirty="0">
                <a:solidFill>
                  <a:srgbClr val="3C4043"/>
                </a:solidFill>
                <a:effectLst/>
                <a:latin typeface="Arial" panose="020B0604020202020204" pitchFamily="34" charset="0"/>
                <a:cs typeface="Arial" panose="020B0604020202020204" pitchFamily="34" charset="0"/>
              </a:rPr>
              <a:t> Onsen is one of Japan's leading luxury hot spring resorts located in the middle of the Noto Peninsula. </a:t>
            </a:r>
          </a:p>
          <a:p>
            <a:pPr marL="12700">
              <a:lnSpc>
                <a:spcPct val="100000"/>
              </a:lnSpc>
              <a:spcBef>
                <a:spcPts val="105"/>
              </a:spcBef>
            </a:pPr>
            <a:r>
              <a:rPr lang="en-US" altLang="ja-JP" sz="1400" b="0" i="0" dirty="0">
                <a:solidFill>
                  <a:srgbClr val="3C4043"/>
                </a:solidFill>
                <a:effectLst/>
                <a:latin typeface="Arial" panose="020B0604020202020204" pitchFamily="34" charset="0"/>
                <a:cs typeface="Arial" panose="020B0604020202020204" pitchFamily="34" charset="0"/>
              </a:rPr>
              <a:t>There are many </a:t>
            </a:r>
            <a:r>
              <a:rPr lang="en-US" altLang="ja-JP" sz="1400" dirty="0">
                <a:solidFill>
                  <a:srgbClr val="3C4043"/>
                </a:solidFill>
                <a:latin typeface="Arial" panose="020B0604020202020204" pitchFamily="34" charset="0"/>
                <a:cs typeface="Arial" panose="020B0604020202020204" pitchFamily="34" charset="0"/>
              </a:rPr>
              <a:t>Ryokan</a:t>
            </a:r>
            <a:r>
              <a:rPr lang="en-US" altLang="ja-JP" sz="1400" b="0" i="0" dirty="0">
                <a:solidFill>
                  <a:srgbClr val="3C4043"/>
                </a:solidFill>
                <a:effectLst/>
                <a:latin typeface="Arial" panose="020B0604020202020204" pitchFamily="34" charset="0"/>
                <a:cs typeface="Arial" panose="020B0604020202020204" pitchFamily="34" charset="0"/>
              </a:rPr>
              <a:t> facing </a:t>
            </a:r>
            <a:r>
              <a:rPr lang="en-US" altLang="ja-JP" sz="1400" b="0" i="0" dirty="0" err="1">
                <a:solidFill>
                  <a:srgbClr val="3C4043"/>
                </a:solidFill>
                <a:effectLst/>
                <a:latin typeface="Arial" panose="020B0604020202020204" pitchFamily="34" charset="0"/>
                <a:cs typeface="Arial" panose="020B0604020202020204" pitchFamily="34" charset="0"/>
              </a:rPr>
              <a:t>Nanao</a:t>
            </a:r>
            <a:r>
              <a:rPr lang="en-US" altLang="ja-JP" sz="1400" b="0" i="0" dirty="0">
                <a:solidFill>
                  <a:srgbClr val="3C4043"/>
                </a:solidFill>
                <a:effectLst/>
                <a:latin typeface="Arial" panose="020B0604020202020204" pitchFamily="34" charset="0"/>
                <a:cs typeface="Arial" panose="020B0604020202020204" pitchFamily="34" charset="0"/>
              </a:rPr>
              <a:t> Bay, where you can enjoy wonderful views and delicious seafood.</a:t>
            </a:r>
            <a:endParaRPr lang="en-US" altLang="ja-JP" sz="1400" spc="-10" dirty="0">
              <a:solidFill>
                <a:schemeClr val="tx1"/>
              </a:solidFill>
              <a:latin typeface="Arial" panose="020B0604020202020204" pitchFamily="34" charset="0"/>
              <a:cs typeface="Arial" panose="020B0604020202020204" pitchFamily="34" charset="0"/>
            </a:endParaRPr>
          </a:p>
          <a:p>
            <a:pPr marL="12700">
              <a:lnSpc>
                <a:spcPct val="100000"/>
              </a:lnSpc>
              <a:spcBef>
                <a:spcPts val="105"/>
              </a:spcBef>
            </a:pPr>
            <a:endParaRPr lang="en-US" altLang="ja-JP" sz="1400" spc="-10" dirty="0">
              <a:solidFill>
                <a:schemeClr val="tx1"/>
              </a:solidFill>
              <a:latin typeface="Arial" panose="020B0604020202020204" pitchFamily="34" charset="0"/>
              <a:cs typeface="Arial" panose="020B0604020202020204" pitchFamily="34" charset="0"/>
            </a:endParaRPr>
          </a:p>
          <a:p>
            <a:pPr marL="12700">
              <a:lnSpc>
                <a:spcPct val="100000"/>
              </a:lnSpc>
              <a:spcBef>
                <a:spcPts val="105"/>
              </a:spcBef>
            </a:pPr>
            <a:endParaRPr lang="en-US" altLang="ja-JP" sz="1200" spc="-10" dirty="0">
              <a:solidFill>
                <a:schemeClr val="tx1"/>
              </a:solidFill>
              <a:latin typeface="Arial"/>
              <a:cs typeface="Arial"/>
            </a:endParaRPr>
          </a:p>
          <a:p>
            <a:pPr marL="12700">
              <a:lnSpc>
                <a:spcPct val="100000"/>
              </a:lnSpc>
              <a:spcBef>
                <a:spcPts val="105"/>
              </a:spcBef>
            </a:pPr>
            <a:endParaRPr lang="en-US" altLang="ja-JP" sz="1200" spc="-10" dirty="0">
              <a:solidFill>
                <a:schemeClr val="bg1"/>
              </a:solidFill>
              <a:latin typeface="Arial"/>
              <a:cs typeface="Arial"/>
            </a:endParaRPr>
          </a:p>
        </p:txBody>
      </p:sp>
      <p:pic>
        <p:nvPicPr>
          <p:cNvPr id="6" name="図 5">
            <a:extLst>
              <a:ext uri="{FF2B5EF4-FFF2-40B4-BE49-F238E27FC236}">
                <a16:creationId xmlns:a16="http://schemas.microsoft.com/office/drawing/2014/main" id="{BC25BD1A-05C0-F9F5-4001-F66E0CD6DF4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5190" y="414084"/>
            <a:ext cx="4991510" cy="3400424"/>
          </a:xfrm>
          <a:prstGeom prst="rect">
            <a:avLst/>
          </a:prstGeom>
        </p:spPr>
      </p:pic>
      <p:pic>
        <p:nvPicPr>
          <p:cNvPr id="8" name="図 7">
            <a:extLst>
              <a:ext uri="{FF2B5EF4-FFF2-40B4-BE49-F238E27FC236}">
                <a16:creationId xmlns:a16="http://schemas.microsoft.com/office/drawing/2014/main" id="{A21B7EB6-9B1D-96EB-F1EF-0655C6E68D0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27700" y="414084"/>
            <a:ext cx="4527612" cy="3400425"/>
          </a:xfrm>
          <a:prstGeom prst="rect">
            <a:avLst/>
          </a:prstGeom>
        </p:spPr>
      </p:pic>
      <p:pic>
        <p:nvPicPr>
          <p:cNvPr id="10" name="図 9">
            <a:extLst>
              <a:ext uri="{FF2B5EF4-FFF2-40B4-BE49-F238E27FC236}">
                <a16:creationId xmlns:a16="http://schemas.microsoft.com/office/drawing/2014/main" id="{9281F481-E78F-2B08-464A-D82DF778037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5189" y="4010025"/>
            <a:ext cx="4991510" cy="3267075"/>
          </a:xfrm>
          <a:prstGeom prst="rect">
            <a:avLst/>
          </a:prstGeom>
        </p:spPr>
      </p:pic>
    </p:spTree>
    <p:extLst>
      <p:ext uri="{BB962C8B-B14F-4D97-AF65-F5344CB8AC3E}">
        <p14:creationId xmlns:p14="http://schemas.microsoft.com/office/powerpoint/2010/main" val="8475716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5573938" y="1114425"/>
            <a:ext cx="4814661" cy="1308692"/>
          </a:xfrm>
          <a:prstGeom prst="rect">
            <a:avLst/>
          </a:prstGeom>
        </p:spPr>
        <p:txBody>
          <a:bodyPr vert="horz" wrap="square" lIns="0" tIns="13335" rIns="0" bIns="0" rtlCol="0">
            <a:spAutoFit/>
          </a:bodyPr>
          <a:lstStyle/>
          <a:p>
            <a:pPr marL="50165" algn="ctr">
              <a:lnSpc>
                <a:spcPts val="1670"/>
              </a:lnSpc>
              <a:spcBef>
                <a:spcPts val="105"/>
              </a:spcBef>
            </a:pPr>
            <a:r>
              <a:rPr sz="2000" b="1" spc="-20" dirty="0">
                <a:solidFill>
                  <a:schemeClr val="tx1"/>
                </a:solidFill>
                <a:latin typeface="Arial"/>
                <a:cs typeface="Arial"/>
              </a:rPr>
              <a:t>Day</a:t>
            </a:r>
            <a:r>
              <a:rPr lang="en-US" altLang="ja-JP" sz="2000" b="1" spc="-20" dirty="0">
                <a:solidFill>
                  <a:schemeClr val="tx1"/>
                </a:solidFill>
                <a:latin typeface="Arial"/>
                <a:cs typeface="Arial"/>
              </a:rPr>
              <a:t>7</a:t>
            </a:r>
            <a:r>
              <a:rPr sz="2000" b="1" spc="55" dirty="0">
                <a:solidFill>
                  <a:schemeClr val="tx1"/>
                </a:solidFill>
                <a:latin typeface="Arial"/>
                <a:cs typeface="Arial"/>
              </a:rPr>
              <a:t> </a:t>
            </a:r>
            <a:r>
              <a:rPr lang="en-US" altLang="ja-JP" sz="2000" b="1" dirty="0">
                <a:solidFill>
                  <a:schemeClr val="tx1"/>
                </a:solidFill>
                <a:latin typeface="Arial"/>
                <a:cs typeface="Arial"/>
              </a:rPr>
              <a:t>Not</a:t>
            </a:r>
            <a:r>
              <a:rPr lang="en-US" altLang="ja-JP" sz="2000" b="1" spc="-10" dirty="0">
                <a:solidFill>
                  <a:schemeClr val="tx1"/>
                </a:solidFill>
                <a:latin typeface="Arial"/>
                <a:cs typeface="Arial"/>
              </a:rPr>
              <a:t>o Peninsula  Sight Seeing</a:t>
            </a:r>
            <a:endParaRPr sz="2000" dirty="0">
              <a:solidFill>
                <a:schemeClr val="tx1"/>
              </a:solidFill>
              <a:latin typeface="Arial"/>
              <a:cs typeface="Arial"/>
            </a:endParaRPr>
          </a:p>
          <a:p>
            <a:pPr marL="50165">
              <a:lnSpc>
                <a:spcPts val="1430"/>
              </a:lnSpc>
              <a:buSzPct val="91666"/>
              <a:tabLst>
                <a:tab pos="207010" algn="l"/>
              </a:tabLst>
            </a:pPr>
            <a:endParaRPr lang="en-US" sz="1200" b="1" spc="-10" dirty="0">
              <a:solidFill>
                <a:schemeClr val="tx1"/>
              </a:solidFill>
              <a:latin typeface="Arial"/>
              <a:cs typeface="Arial"/>
            </a:endParaRPr>
          </a:p>
          <a:p>
            <a:pPr marL="50165">
              <a:lnSpc>
                <a:spcPts val="1430"/>
              </a:lnSpc>
              <a:buSzPct val="91666"/>
              <a:tabLst>
                <a:tab pos="207010" algn="l"/>
              </a:tabLst>
            </a:pPr>
            <a:r>
              <a:rPr lang="en-US" altLang="ja-JP" sz="1400" b="0" i="0" dirty="0">
                <a:solidFill>
                  <a:srgbClr val="3C4043"/>
                </a:solidFill>
                <a:effectLst/>
                <a:latin typeface="Arial" panose="020B0604020202020204" pitchFamily="34" charset="0"/>
                <a:cs typeface="Arial" panose="020B0604020202020204" pitchFamily="34" charset="0"/>
              </a:rPr>
              <a:t>Take a taxi around the Noto Peninsula. </a:t>
            </a:r>
          </a:p>
          <a:p>
            <a:pPr marL="50165">
              <a:lnSpc>
                <a:spcPts val="1430"/>
              </a:lnSpc>
              <a:buSzPct val="91666"/>
              <a:tabLst>
                <a:tab pos="207010" algn="l"/>
              </a:tabLst>
            </a:pPr>
            <a:r>
              <a:rPr lang="en-US" altLang="ja-JP" sz="1400" b="0" i="0" dirty="0">
                <a:solidFill>
                  <a:srgbClr val="3C4043"/>
                </a:solidFill>
                <a:effectLst/>
                <a:latin typeface="Arial" panose="020B0604020202020204" pitchFamily="34" charset="0"/>
                <a:cs typeface="Arial" panose="020B0604020202020204" pitchFamily="34" charset="0"/>
              </a:rPr>
              <a:t>After shopping at the morning market in </a:t>
            </a:r>
            <a:r>
              <a:rPr lang="en-US" altLang="ja-JP" sz="1400" b="0" i="0" dirty="0" err="1">
                <a:solidFill>
                  <a:srgbClr val="3C4043"/>
                </a:solidFill>
                <a:effectLst/>
                <a:latin typeface="Arial" panose="020B0604020202020204" pitchFamily="34" charset="0"/>
                <a:cs typeface="Arial" panose="020B0604020202020204" pitchFamily="34" charset="0"/>
              </a:rPr>
              <a:t>Wajima</a:t>
            </a:r>
            <a:r>
              <a:rPr lang="en-US" altLang="ja-JP" sz="1400" b="0" i="0" dirty="0">
                <a:solidFill>
                  <a:srgbClr val="3C4043"/>
                </a:solidFill>
                <a:effectLst/>
                <a:latin typeface="Arial" panose="020B0604020202020204" pitchFamily="34" charset="0"/>
                <a:cs typeface="Arial" panose="020B0604020202020204" pitchFamily="34" charset="0"/>
              </a:rPr>
              <a:t>, stop by a </a:t>
            </a:r>
            <a:r>
              <a:rPr lang="en-US" altLang="ja-JP" sz="1400" b="0" i="0" dirty="0" err="1">
                <a:solidFill>
                  <a:srgbClr val="3C4043"/>
                </a:solidFill>
                <a:effectLst/>
                <a:latin typeface="Arial" panose="020B0604020202020204" pitchFamily="34" charset="0"/>
                <a:cs typeface="Arial" panose="020B0604020202020204" pitchFamily="34" charset="0"/>
              </a:rPr>
              <a:t>Wajima</a:t>
            </a:r>
            <a:r>
              <a:rPr lang="en-US" altLang="ja-JP" sz="1400" b="0" i="0" dirty="0">
                <a:solidFill>
                  <a:srgbClr val="3C4043"/>
                </a:solidFill>
                <a:effectLst/>
                <a:latin typeface="Arial" panose="020B0604020202020204" pitchFamily="34" charset="0"/>
                <a:cs typeface="Arial" panose="020B0604020202020204" pitchFamily="34" charset="0"/>
              </a:rPr>
              <a:t> lacquerware shop. After visiting </a:t>
            </a:r>
            <a:r>
              <a:rPr lang="en-US" altLang="ja-JP" sz="1400" b="0" i="0" dirty="0" err="1">
                <a:solidFill>
                  <a:srgbClr val="3C4043"/>
                </a:solidFill>
                <a:effectLst/>
                <a:latin typeface="Arial" panose="020B0604020202020204" pitchFamily="34" charset="0"/>
                <a:cs typeface="Arial" panose="020B0604020202020204" pitchFamily="34" charset="0"/>
              </a:rPr>
              <a:t>Shiroyone</a:t>
            </a:r>
            <a:r>
              <a:rPr lang="en-US" altLang="ja-JP" sz="1400" b="0" i="0" dirty="0">
                <a:solidFill>
                  <a:srgbClr val="3C4043"/>
                </a:solidFill>
                <a:effectLst/>
                <a:latin typeface="Arial" panose="020B0604020202020204" pitchFamily="34" charset="0"/>
                <a:cs typeface="Arial" panose="020B0604020202020204" pitchFamily="34" charset="0"/>
              </a:rPr>
              <a:t> </a:t>
            </a:r>
            <a:r>
              <a:rPr lang="en-US" altLang="ja-JP" sz="1400" b="0" i="0" dirty="0" err="1">
                <a:solidFill>
                  <a:srgbClr val="3C4043"/>
                </a:solidFill>
                <a:effectLst/>
                <a:latin typeface="Arial" panose="020B0604020202020204" pitchFamily="34" charset="0"/>
                <a:cs typeface="Arial" panose="020B0604020202020204" pitchFamily="34" charset="0"/>
              </a:rPr>
              <a:t>Senmaida</a:t>
            </a:r>
            <a:r>
              <a:rPr lang="en-US" altLang="ja-JP" sz="1400" b="0" i="0" dirty="0">
                <a:solidFill>
                  <a:srgbClr val="3C4043"/>
                </a:solidFill>
                <a:effectLst/>
                <a:latin typeface="Arial" panose="020B0604020202020204" pitchFamily="34" charset="0"/>
                <a:cs typeface="Arial" panose="020B0604020202020204" pitchFamily="34" charset="0"/>
              </a:rPr>
              <a:t> with small rice fields and Nagisa Driveway where you can drive along the beach, head to Kanazawa.</a:t>
            </a:r>
            <a:endParaRPr lang="en-US" sz="1400" b="1" spc="-10" dirty="0">
              <a:solidFill>
                <a:schemeClr val="tx1"/>
              </a:solidFill>
              <a:latin typeface="Arial" panose="020B0604020202020204" pitchFamily="34" charset="0"/>
              <a:cs typeface="Arial" panose="020B0604020202020204" pitchFamily="34" charset="0"/>
            </a:endParaRPr>
          </a:p>
        </p:txBody>
      </p:sp>
      <p:pic>
        <p:nvPicPr>
          <p:cNvPr id="11" name="図 10">
            <a:extLst>
              <a:ext uri="{FF2B5EF4-FFF2-40B4-BE49-F238E27FC236}">
                <a16:creationId xmlns:a16="http://schemas.microsoft.com/office/drawing/2014/main" id="{EE214454-C89C-5988-A0B1-14C2481F6A4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31911" y="3702685"/>
            <a:ext cx="3213100" cy="2409825"/>
          </a:xfrm>
          <a:prstGeom prst="rect">
            <a:avLst/>
          </a:prstGeom>
        </p:spPr>
      </p:pic>
      <p:pic>
        <p:nvPicPr>
          <p:cNvPr id="13" name="図 12">
            <a:extLst>
              <a:ext uri="{FF2B5EF4-FFF2-40B4-BE49-F238E27FC236}">
                <a16:creationId xmlns:a16="http://schemas.microsoft.com/office/drawing/2014/main" id="{0AFC4830-C6E1-E983-3FA2-C57F3E6778A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4800" y="154322"/>
            <a:ext cx="5041900" cy="3462908"/>
          </a:xfrm>
          <a:prstGeom prst="rect">
            <a:avLst/>
          </a:prstGeom>
        </p:spPr>
      </p:pic>
      <p:pic>
        <p:nvPicPr>
          <p:cNvPr id="15" name="図 14">
            <a:extLst>
              <a:ext uri="{FF2B5EF4-FFF2-40B4-BE49-F238E27FC236}">
                <a16:creationId xmlns:a16="http://schemas.microsoft.com/office/drawing/2014/main" id="{847C0F6D-2AB7-6CCE-4570-879F286D940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4800" y="5457825"/>
            <a:ext cx="2588355" cy="1950703"/>
          </a:xfrm>
          <a:prstGeom prst="rect">
            <a:avLst/>
          </a:prstGeom>
        </p:spPr>
      </p:pic>
      <p:pic>
        <p:nvPicPr>
          <p:cNvPr id="17" name="図 16">
            <a:extLst>
              <a:ext uri="{FF2B5EF4-FFF2-40B4-BE49-F238E27FC236}">
                <a16:creationId xmlns:a16="http://schemas.microsoft.com/office/drawing/2014/main" id="{1333CD84-43CB-11C5-95D6-B5304158F11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60899" y="3617910"/>
            <a:ext cx="5727700" cy="3818466"/>
          </a:xfrm>
          <a:prstGeom prst="rect">
            <a:avLst/>
          </a:prstGeom>
        </p:spPr>
      </p:pic>
    </p:spTree>
    <p:extLst>
      <p:ext uri="{BB962C8B-B14F-4D97-AF65-F5344CB8AC3E}">
        <p14:creationId xmlns:p14="http://schemas.microsoft.com/office/powerpoint/2010/main" val="29020002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object 5"/>
          <p:cNvSpPr txBox="1"/>
          <p:nvPr/>
        </p:nvSpPr>
        <p:spPr>
          <a:xfrm>
            <a:off x="393700" y="276225"/>
            <a:ext cx="9906000" cy="1831912"/>
          </a:xfrm>
          <a:prstGeom prst="rect">
            <a:avLst/>
          </a:prstGeom>
        </p:spPr>
        <p:txBody>
          <a:bodyPr vert="horz" wrap="square" lIns="0" tIns="13335" rIns="0" bIns="0" rtlCol="0">
            <a:spAutoFit/>
          </a:bodyPr>
          <a:lstStyle/>
          <a:p>
            <a:pPr marL="12700" algn="ctr">
              <a:lnSpc>
                <a:spcPct val="100000"/>
              </a:lnSpc>
              <a:spcBef>
                <a:spcPts val="105"/>
              </a:spcBef>
            </a:pPr>
            <a:r>
              <a:rPr sz="2000" b="1" dirty="0">
                <a:solidFill>
                  <a:schemeClr val="tx1"/>
                </a:solidFill>
                <a:latin typeface="Arial"/>
                <a:cs typeface="Arial"/>
              </a:rPr>
              <a:t>Day</a:t>
            </a:r>
            <a:r>
              <a:rPr lang="en-US" altLang="ja-JP" sz="2000" b="1" dirty="0">
                <a:solidFill>
                  <a:schemeClr val="tx1"/>
                </a:solidFill>
                <a:latin typeface="Arial"/>
                <a:cs typeface="Arial"/>
              </a:rPr>
              <a:t>8</a:t>
            </a:r>
            <a:r>
              <a:rPr sz="2000" b="1" spc="-25" dirty="0">
                <a:solidFill>
                  <a:schemeClr val="tx1"/>
                </a:solidFill>
                <a:latin typeface="Arial"/>
                <a:cs typeface="Arial"/>
              </a:rPr>
              <a:t> </a:t>
            </a:r>
            <a:r>
              <a:rPr lang="ja-JP" altLang="en-US" sz="2000" b="1" spc="-25" dirty="0">
                <a:solidFill>
                  <a:schemeClr val="tx1"/>
                </a:solidFill>
                <a:latin typeface="Arial"/>
                <a:cs typeface="Arial"/>
              </a:rPr>
              <a:t> </a:t>
            </a:r>
            <a:r>
              <a:rPr lang="en-US" altLang="ja-JP" sz="2000" b="1" spc="-25" dirty="0">
                <a:solidFill>
                  <a:schemeClr val="tx1"/>
                </a:solidFill>
                <a:latin typeface="Arial"/>
                <a:cs typeface="Arial"/>
              </a:rPr>
              <a:t>Kanazawa</a:t>
            </a:r>
            <a:r>
              <a:rPr lang="ja-JP" altLang="en-US" sz="2000" b="1" spc="-25" dirty="0">
                <a:solidFill>
                  <a:schemeClr val="tx1"/>
                </a:solidFill>
                <a:latin typeface="Arial"/>
                <a:cs typeface="Arial"/>
              </a:rPr>
              <a:t> </a:t>
            </a:r>
            <a:r>
              <a:rPr lang="en-US" altLang="ja-JP" sz="2000" b="1" spc="-25" dirty="0">
                <a:solidFill>
                  <a:schemeClr val="tx1"/>
                </a:solidFill>
                <a:latin typeface="Arial"/>
                <a:cs typeface="Arial"/>
              </a:rPr>
              <a:t>1day Sight Seeing</a:t>
            </a:r>
          </a:p>
          <a:p>
            <a:pPr marL="12700">
              <a:lnSpc>
                <a:spcPct val="100000"/>
              </a:lnSpc>
              <a:spcBef>
                <a:spcPts val="105"/>
              </a:spcBef>
            </a:pPr>
            <a:endParaRPr lang="en-US" altLang="ja-JP" sz="1400" b="1" spc="-25" dirty="0">
              <a:solidFill>
                <a:schemeClr val="tx1"/>
              </a:solidFill>
              <a:latin typeface="Arial"/>
              <a:cs typeface="Arial"/>
            </a:endParaRPr>
          </a:p>
          <a:p>
            <a:pPr marL="12700">
              <a:lnSpc>
                <a:spcPct val="100000"/>
              </a:lnSpc>
              <a:spcBef>
                <a:spcPts val="105"/>
              </a:spcBef>
            </a:pPr>
            <a:r>
              <a:rPr lang="en-US" altLang="ja-JP" sz="1400" b="0" i="0" dirty="0">
                <a:solidFill>
                  <a:srgbClr val="3C4043"/>
                </a:solidFill>
                <a:effectLst/>
                <a:latin typeface="Arial" panose="020B0604020202020204" pitchFamily="34" charset="0"/>
                <a:cs typeface="Arial" panose="020B0604020202020204" pitchFamily="34" charset="0"/>
              </a:rPr>
              <a:t>Kanazawa is the center of Ishikawa Prefecture and the largest city in the Hokuriku </a:t>
            </a:r>
            <a:r>
              <a:rPr lang="en-US" altLang="ja-JP" sz="1400" b="0" i="0" dirty="0" err="1">
                <a:solidFill>
                  <a:srgbClr val="3C4043"/>
                </a:solidFill>
                <a:effectLst/>
                <a:latin typeface="Arial" panose="020B0604020202020204" pitchFamily="34" charset="0"/>
                <a:cs typeface="Arial" panose="020B0604020202020204" pitchFamily="34" charset="0"/>
              </a:rPr>
              <a:t>region.In</a:t>
            </a:r>
            <a:r>
              <a:rPr lang="en-US" altLang="ja-JP" sz="1400" b="0" i="0" dirty="0">
                <a:solidFill>
                  <a:srgbClr val="3C4043"/>
                </a:solidFill>
                <a:effectLst/>
                <a:latin typeface="Arial" panose="020B0604020202020204" pitchFamily="34" charset="0"/>
                <a:cs typeface="Arial" panose="020B0604020202020204" pitchFamily="34" charset="0"/>
              </a:rPr>
              <a:t> particular, since the Tokyo-Kanazawa Shinkansen section opened in 2015, it has become a popular travel destination for many tourists from Tokyo area.</a:t>
            </a:r>
          </a:p>
          <a:p>
            <a:pPr marL="12700">
              <a:lnSpc>
                <a:spcPct val="100000"/>
              </a:lnSpc>
              <a:spcBef>
                <a:spcPts val="105"/>
              </a:spcBef>
            </a:pPr>
            <a:r>
              <a:rPr lang="en-US" altLang="ja-JP" sz="1400" b="0" i="0" dirty="0">
                <a:solidFill>
                  <a:srgbClr val="3C4043"/>
                </a:solidFill>
                <a:effectLst/>
                <a:latin typeface="Arial" panose="020B0604020202020204" pitchFamily="34" charset="0"/>
                <a:cs typeface="Arial" panose="020B0604020202020204" pitchFamily="34" charset="0"/>
              </a:rPr>
              <a:t> Kanazawa is also known as Little Kyoto, and has historical townscapes and castles. Seafood is delicious, starting with Omi Market, and there are many restaurants that serve delicious sushi. Japanese sweets are also famous, and Japanese sweets and soft serve ice cream using gold leaf, which is a specialty, are also popular.</a:t>
            </a:r>
            <a:endParaRPr lang="en-US" altLang="ja-JP" sz="1400" b="1" spc="-25" dirty="0">
              <a:solidFill>
                <a:schemeClr val="tx1"/>
              </a:solidFill>
              <a:latin typeface="Arial" panose="020B0604020202020204" pitchFamily="34" charset="0"/>
              <a:cs typeface="Arial" panose="020B0604020202020204" pitchFamily="34" charset="0"/>
            </a:endParaRPr>
          </a:p>
          <a:p>
            <a:pPr marL="12700">
              <a:lnSpc>
                <a:spcPts val="1415"/>
              </a:lnSpc>
            </a:pPr>
            <a:endParaRPr sz="1200" dirty="0">
              <a:latin typeface="Arial"/>
              <a:cs typeface="Arial"/>
            </a:endParaRPr>
          </a:p>
        </p:txBody>
      </p:sp>
      <p:pic>
        <p:nvPicPr>
          <p:cNvPr id="7" name="図 6">
            <a:extLst>
              <a:ext uri="{FF2B5EF4-FFF2-40B4-BE49-F238E27FC236}">
                <a16:creationId xmlns:a16="http://schemas.microsoft.com/office/drawing/2014/main" id="{852BB2BD-8231-7232-89C0-A3CA1F6E6F0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1300" y="2469940"/>
            <a:ext cx="3403599" cy="2296020"/>
          </a:xfrm>
          <a:prstGeom prst="rect">
            <a:avLst/>
          </a:prstGeom>
        </p:spPr>
      </p:pic>
      <p:pic>
        <p:nvPicPr>
          <p:cNvPr id="9" name="図 8">
            <a:extLst>
              <a:ext uri="{FF2B5EF4-FFF2-40B4-BE49-F238E27FC236}">
                <a16:creationId xmlns:a16="http://schemas.microsoft.com/office/drawing/2014/main" id="{234E1B9B-7512-63F8-F65A-54D96AF487C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92096" y="2469940"/>
            <a:ext cx="3436207" cy="2296020"/>
          </a:xfrm>
          <a:prstGeom prst="rect">
            <a:avLst/>
          </a:prstGeom>
        </p:spPr>
      </p:pic>
      <p:pic>
        <p:nvPicPr>
          <p:cNvPr id="11" name="図 10">
            <a:extLst>
              <a:ext uri="{FF2B5EF4-FFF2-40B4-BE49-F238E27FC236}">
                <a16:creationId xmlns:a16="http://schemas.microsoft.com/office/drawing/2014/main" id="{138D686B-05C0-CE65-DD14-5EEB948C7B8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08400" y="4902324"/>
            <a:ext cx="3403598" cy="2269066"/>
          </a:xfrm>
          <a:prstGeom prst="rect">
            <a:avLst/>
          </a:prstGeom>
        </p:spPr>
      </p:pic>
      <p:pic>
        <p:nvPicPr>
          <p:cNvPr id="13" name="図 12">
            <a:extLst>
              <a:ext uri="{FF2B5EF4-FFF2-40B4-BE49-F238E27FC236}">
                <a16:creationId xmlns:a16="http://schemas.microsoft.com/office/drawing/2014/main" id="{97386D98-C2C7-DC72-26EA-A2E6B9DCEF2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1299" y="4902324"/>
            <a:ext cx="3403599" cy="2269066"/>
          </a:xfrm>
          <a:prstGeom prst="rect">
            <a:avLst/>
          </a:prstGeom>
        </p:spPr>
      </p:pic>
      <p:pic>
        <p:nvPicPr>
          <p:cNvPr id="15" name="図 14">
            <a:extLst>
              <a:ext uri="{FF2B5EF4-FFF2-40B4-BE49-F238E27FC236}">
                <a16:creationId xmlns:a16="http://schemas.microsoft.com/office/drawing/2014/main" id="{134F8B12-5B37-05AF-7AA9-50470A1B928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75500" y="2475592"/>
            <a:ext cx="3383641" cy="2290367"/>
          </a:xfrm>
          <a:prstGeom prst="rect">
            <a:avLst/>
          </a:prstGeom>
        </p:spPr>
      </p:pic>
      <p:pic>
        <p:nvPicPr>
          <p:cNvPr id="17" name="図 16">
            <a:extLst>
              <a:ext uri="{FF2B5EF4-FFF2-40B4-BE49-F238E27FC236}">
                <a16:creationId xmlns:a16="http://schemas.microsoft.com/office/drawing/2014/main" id="{8DCEBE2A-FEA6-CA99-9068-FBA999AB39E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5500" y="4914181"/>
            <a:ext cx="3419902" cy="2245352"/>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DDED21A-7FB1-58A4-3CEE-EAB471C7325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9165" y="581025"/>
            <a:ext cx="9915070" cy="6629400"/>
          </a:xfrm>
          <a:prstGeom prst="rect">
            <a:avLst/>
          </a:prstGeom>
        </p:spPr>
      </p:pic>
      <p:sp>
        <p:nvSpPr>
          <p:cNvPr id="5" name="object 5"/>
          <p:cNvSpPr txBox="1"/>
          <p:nvPr/>
        </p:nvSpPr>
        <p:spPr>
          <a:xfrm>
            <a:off x="1155701" y="5534025"/>
            <a:ext cx="8534400" cy="1567545"/>
          </a:xfrm>
          <a:prstGeom prst="rect">
            <a:avLst/>
          </a:prstGeom>
        </p:spPr>
        <p:txBody>
          <a:bodyPr vert="horz" wrap="square" lIns="0" tIns="13335" rIns="0" bIns="0" rtlCol="0">
            <a:spAutoFit/>
          </a:bodyPr>
          <a:lstStyle/>
          <a:p>
            <a:pPr marL="50165" algn="ctr">
              <a:lnSpc>
                <a:spcPts val="1670"/>
              </a:lnSpc>
              <a:spcBef>
                <a:spcPts val="105"/>
              </a:spcBef>
            </a:pPr>
            <a:r>
              <a:rPr lang="en-US" altLang="ja-JP" sz="2000" b="0" i="0" dirty="0">
                <a:solidFill>
                  <a:schemeClr val="bg1"/>
                </a:solidFill>
                <a:effectLst/>
                <a:latin typeface="Arial" panose="020B0604020202020204" pitchFamily="34" charset="0"/>
                <a:cs typeface="Arial" panose="020B0604020202020204" pitchFamily="34" charset="0"/>
              </a:rPr>
              <a:t>Day9 </a:t>
            </a:r>
            <a:r>
              <a:rPr lang="en-US" altLang="ja-JP" sz="2000" b="0" i="0" dirty="0" err="1">
                <a:solidFill>
                  <a:schemeClr val="bg1"/>
                </a:solidFill>
                <a:effectLst/>
                <a:latin typeface="Arial" panose="020B0604020202020204" pitchFamily="34" charset="0"/>
                <a:cs typeface="Arial" panose="020B0604020202020204" pitchFamily="34" charset="0"/>
              </a:rPr>
              <a:t>Eiheiji</a:t>
            </a:r>
            <a:r>
              <a:rPr lang="en-US" altLang="ja-JP" sz="2000" b="0" i="0" dirty="0">
                <a:solidFill>
                  <a:schemeClr val="bg1"/>
                </a:solidFill>
                <a:effectLst/>
                <a:latin typeface="Arial" panose="020B0604020202020204" pitchFamily="34" charset="0"/>
                <a:cs typeface="Arial" panose="020B0604020202020204" pitchFamily="34" charset="0"/>
              </a:rPr>
              <a:t> &amp; Dinosaur Museum (Fukui Prefecture) </a:t>
            </a:r>
          </a:p>
          <a:p>
            <a:pPr marL="50165" algn="ctr">
              <a:lnSpc>
                <a:spcPts val="1670"/>
              </a:lnSpc>
              <a:spcBef>
                <a:spcPts val="105"/>
              </a:spcBef>
            </a:pPr>
            <a:endParaRPr lang="en-US" altLang="ja-JP" sz="1400" b="0" i="0" dirty="0">
              <a:solidFill>
                <a:schemeClr val="bg1"/>
              </a:solidFill>
              <a:effectLst/>
              <a:latin typeface="Roboto" panose="02000000000000000000" pitchFamily="2" charset="0"/>
            </a:endParaRPr>
          </a:p>
          <a:p>
            <a:pPr marL="50165" algn="l">
              <a:lnSpc>
                <a:spcPts val="1670"/>
              </a:lnSpc>
              <a:spcBef>
                <a:spcPts val="105"/>
              </a:spcBef>
            </a:pPr>
            <a:r>
              <a:rPr lang="en-US" altLang="ja-JP" sz="1400" b="0" i="0" dirty="0" err="1">
                <a:solidFill>
                  <a:schemeClr val="bg1"/>
                </a:solidFill>
                <a:effectLst/>
                <a:latin typeface="Arial" panose="020B0604020202020204" pitchFamily="34" charset="0"/>
                <a:cs typeface="Arial" panose="020B0604020202020204" pitchFamily="34" charset="0"/>
              </a:rPr>
              <a:t>Eiheiji</a:t>
            </a:r>
            <a:r>
              <a:rPr lang="en-US" altLang="ja-JP" sz="1400" b="0" i="0" dirty="0">
                <a:solidFill>
                  <a:schemeClr val="bg1"/>
                </a:solidFill>
                <a:effectLst/>
                <a:latin typeface="Arial" panose="020B0604020202020204" pitchFamily="34" charset="0"/>
                <a:cs typeface="Arial" panose="020B0604020202020204" pitchFamily="34" charset="0"/>
              </a:rPr>
              <a:t> is the head temple of the Soto sect of Buddhism and is a Zen dojo that has inherited the history and tradition of over 700 years. Tourists interested in “Zen” visit from all over the world. </a:t>
            </a:r>
          </a:p>
          <a:p>
            <a:pPr marL="50165" algn="l">
              <a:lnSpc>
                <a:spcPts val="1670"/>
              </a:lnSpc>
              <a:spcBef>
                <a:spcPts val="105"/>
              </a:spcBef>
            </a:pPr>
            <a:r>
              <a:rPr lang="en-US" altLang="ja-JP" sz="1400" b="0" i="0" dirty="0">
                <a:solidFill>
                  <a:schemeClr val="bg1"/>
                </a:solidFill>
                <a:effectLst/>
                <a:latin typeface="Arial" panose="020B0604020202020204" pitchFamily="34" charset="0"/>
                <a:cs typeface="Arial" panose="020B0604020202020204" pitchFamily="34" charset="0"/>
              </a:rPr>
              <a:t>The Dinosaur Museum opened in its current location in 2013. It became popular as one of the world's three largest dinosaur museums. Dinosaur fossil excavation sites are also nearby, and excavation work is still going on today.</a:t>
            </a:r>
            <a:endParaRPr lang="en-US" altLang="ja-JP"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5641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2469A19E-9A6C-BBFA-5457-C507070DAA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0500" y="309529"/>
            <a:ext cx="7620000" cy="4762500"/>
          </a:xfrm>
          <a:prstGeom prst="rect">
            <a:avLst/>
          </a:prstGeom>
        </p:spPr>
      </p:pic>
      <p:pic>
        <p:nvPicPr>
          <p:cNvPr id="7" name="図 6">
            <a:extLst>
              <a:ext uri="{FF2B5EF4-FFF2-40B4-BE49-F238E27FC236}">
                <a16:creationId xmlns:a16="http://schemas.microsoft.com/office/drawing/2014/main" id="{BB797D30-8DEF-70C3-5981-A39776585A8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2058" y="5106307"/>
            <a:ext cx="3048000" cy="2286000"/>
          </a:xfrm>
          <a:prstGeom prst="rect">
            <a:avLst/>
          </a:prstGeom>
        </p:spPr>
      </p:pic>
      <p:pic>
        <p:nvPicPr>
          <p:cNvPr id="9" name="図 8">
            <a:extLst>
              <a:ext uri="{FF2B5EF4-FFF2-40B4-BE49-F238E27FC236}">
                <a16:creationId xmlns:a16="http://schemas.microsoft.com/office/drawing/2014/main" id="{38C34345-4E29-6998-4E26-55DDD53F36C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33342" y="5119224"/>
            <a:ext cx="3048000" cy="2277165"/>
          </a:xfrm>
          <a:prstGeom prst="rect">
            <a:avLst/>
          </a:prstGeom>
        </p:spPr>
      </p:pic>
      <p:pic>
        <p:nvPicPr>
          <p:cNvPr id="12" name="図 11">
            <a:extLst>
              <a:ext uri="{FF2B5EF4-FFF2-40B4-BE49-F238E27FC236}">
                <a16:creationId xmlns:a16="http://schemas.microsoft.com/office/drawing/2014/main" id="{3CD8A972-46B0-220B-581F-9F108857D9F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94100" y="5128758"/>
            <a:ext cx="3505200" cy="2277165"/>
          </a:xfrm>
          <a:prstGeom prst="rect">
            <a:avLst/>
          </a:prstGeom>
        </p:spPr>
      </p:pic>
    </p:spTree>
    <p:extLst>
      <p:ext uri="{BB962C8B-B14F-4D97-AF65-F5344CB8AC3E}">
        <p14:creationId xmlns:p14="http://schemas.microsoft.com/office/powerpoint/2010/main" val="23119145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21D043C5-E3F8-1FC3-6043-25F5A25E6CA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18350"/>
            <a:ext cx="10693400" cy="7126149"/>
          </a:xfrm>
          <a:prstGeom prst="rect">
            <a:avLst/>
          </a:prstGeom>
        </p:spPr>
      </p:pic>
      <p:sp>
        <p:nvSpPr>
          <p:cNvPr id="3" name="object 3"/>
          <p:cNvSpPr txBox="1"/>
          <p:nvPr/>
        </p:nvSpPr>
        <p:spPr>
          <a:xfrm>
            <a:off x="393700" y="5610225"/>
            <a:ext cx="4332605" cy="1427314"/>
          </a:xfrm>
          <a:prstGeom prst="rect">
            <a:avLst/>
          </a:prstGeom>
        </p:spPr>
        <p:txBody>
          <a:bodyPr vert="horz" wrap="square" lIns="0" tIns="16510" rIns="0" bIns="0" rtlCol="0">
            <a:spAutoFit/>
          </a:bodyPr>
          <a:lstStyle/>
          <a:p>
            <a:pPr marL="12700" algn="ctr">
              <a:lnSpc>
                <a:spcPct val="100000"/>
              </a:lnSpc>
              <a:spcBef>
                <a:spcPts val="130"/>
              </a:spcBef>
            </a:pPr>
            <a:r>
              <a:rPr sz="2000" b="1" dirty="0">
                <a:solidFill>
                  <a:srgbClr val="FFFFFF"/>
                </a:solidFill>
                <a:latin typeface="Arial"/>
                <a:cs typeface="Arial"/>
              </a:rPr>
              <a:t>Day</a:t>
            </a:r>
            <a:r>
              <a:rPr lang="en-US" altLang="ja-JP" sz="2000" b="1" dirty="0">
                <a:solidFill>
                  <a:srgbClr val="FFFFFF"/>
                </a:solidFill>
                <a:latin typeface="Arial"/>
                <a:cs typeface="Arial"/>
              </a:rPr>
              <a:t>10</a:t>
            </a:r>
            <a:r>
              <a:rPr sz="2000" b="1" spc="60" dirty="0">
                <a:solidFill>
                  <a:srgbClr val="FFFFFF"/>
                </a:solidFill>
                <a:latin typeface="Arial"/>
                <a:cs typeface="Arial"/>
              </a:rPr>
              <a:t> </a:t>
            </a:r>
            <a:r>
              <a:rPr sz="2000" b="1" dirty="0">
                <a:solidFill>
                  <a:srgbClr val="FFFFFF"/>
                </a:solidFill>
                <a:latin typeface="Arial"/>
                <a:cs typeface="Arial"/>
              </a:rPr>
              <a:t>Move</a:t>
            </a:r>
            <a:r>
              <a:rPr sz="2000" b="1" spc="45" dirty="0">
                <a:solidFill>
                  <a:srgbClr val="FFFFFF"/>
                </a:solidFill>
                <a:latin typeface="Arial"/>
                <a:cs typeface="Arial"/>
              </a:rPr>
              <a:t> </a:t>
            </a:r>
            <a:r>
              <a:rPr sz="2000" b="1" dirty="0">
                <a:solidFill>
                  <a:srgbClr val="FFFFFF"/>
                </a:solidFill>
                <a:latin typeface="Arial"/>
                <a:cs typeface="Arial"/>
              </a:rPr>
              <a:t>to</a:t>
            </a:r>
            <a:r>
              <a:rPr sz="2000" b="1" spc="40" dirty="0">
                <a:solidFill>
                  <a:srgbClr val="FFFFFF"/>
                </a:solidFill>
                <a:latin typeface="Arial"/>
                <a:cs typeface="Arial"/>
              </a:rPr>
              <a:t> </a:t>
            </a:r>
            <a:r>
              <a:rPr lang="en-US" sz="2000" b="1" spc="-10" dirty="0">
                <a:solidFill>
                  <a:srgbClr val="FFFFFF"/>
                </a:solidFill>
                <a:latin typeface="Arial"/>
                <a:cs typeface="Arial"/>
              </a:rPr>
              <a:t>Kyoto</a:t>
            </a:r>
          </a:p>
          <a:p>
            <a:pPr marL="12700">
              <a:lnSpc>
                <a:spcPct val="100000"/>
              </a:lnSpc>
              <a:spcBef>
                <a:spcPts val="130"/>
              </a:spcBef>
            </a:pPr>
            <a:endParaRPr lang="en-US" altLang="ja-JP" sz="1400" b="0" i="0" dirty="0">
              <a:solidFill>
                <a:schemeClr val="bg1"/>
              </a:solidFill>
              <a:effectLst/>
              <a:latin typeface="Roboto" panose="02000000000000000000" pitchFamily="2" charset="0"/>
            </a:endParaRPr>
          </a:p>
          <a:p>
            <a:pPr marL="12700">
              <a:lnSpc>
                <a:spcPct val="100000"/>
              </a:lnSpc>
              <a:spcBef>
                <a:spcPts val="130"/>
              </a:spcBef>
            </a:pPr>
            <a:r>
              <a:rPr lang="en-US" altLang="ja-JP" sz="1400" b="0" i="0" dirty="0">
                <a:solidFill>
                  <a:schemeClr val="bg1"/>
                </a:solidFill>
                <a:effectLst/>
                <a:latin typeface="Arial" panose="020B0604020202020204" pitchFamily="34" charset="0"/>
                <a:cs typeface="Arial" panose="020B0604020202020204" pitchFamily="34" charset="0"/>
              </a:rPr>
              <a:t>Finally, the trip to Kyoto, the final destination. Take the Thunderbird(train) from Fukui to Kyoto. After arriving Kyoto, you will be transferred to your hotel and bid farewell to your guide. </a:t>
            </a:r>
          </a:p>
        </p:txBody>
      </p:sp>
    </p:spTree>
    <p:extLst>
      <p:ext uri="{BB962C8B-B14F-4D97-AF65-F5344CB8AC3E}">
        <p14:creationId xmlns:p14="http://schemas.microsoft.com/office/powerpoint/2010/main" val="23086646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D6E6CE71-282D-074F-ED04-2C91FEC14C8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27500" y="123825"/>
            <a:ext cx="6413500" cy="4275666"/>
          </a:xfrm>
          <a:prstGeom prst="rect">
            <a:avLst/>
          </a:prstGeom>
        </p:spPr>
      </p:pic>
      <p:pic>
        <p:nvPicPr>
          <p:cNvPr id="6" name="図 5">
            <a:extLst>
              <a:ext uri="{FF2B5EF4-FFF2-40B4-BE49-F238E27FC236}">
                <a16:creationId xmlns:a16="http://schemas.microsoft.com/office/drawing/2014/main" id="{A49807B7-7FD2-A592-288A-E59D0CBB381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1300" y="3381551"/>
            <a:ext cx="5270500" cy="3952875"/>
          </a:xfrm>
          <a:prstGeom prst="rect">
            <a:avLst/>
          </a:prstGeom>
        </p:spPr>
      </p:pic>
      <p:pic>
        <p:nvPicPr>
          <p:cNvPr id="10" name="図 9">
            <a:extLst>
              <a:ext uri="{FF2B5EF4-FFF2-40B4-BE49-F238E27FC236}">
                <a16:creationId xmlns:a16="http://schemas.microsoft.com/office/drawing/2014/main" id="{A578D092-9D00-E283-F57A-A2BBA4217A6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92700" y="3705225"/>
            <a:ext cx="5448300" cy="3606976"/>
          </a:xfrm>
          <a:prstGeom prst="rect">
            <a:avLst/>
          </a:prstGeom>
        </p:spPr>
      </p:pic>
      <p:pic>
        <p:nvPicPr>
          <p:cNvPr id="13" name="図 12">
            <a:extLst>
              <a:ext uri="{FF2B5EF4-FFF2-40B4-BE49-F238E27FC236}">
                <a16:creationId xmlns:a16="http://schemas.microsoft.com/office/drawing/2014/main" id="{32F9AAB6-F985-83F5-4ED8-F93A1F25A78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9614" y="553507"/>
            <a:ext cx="4584700" cy="3056467"/>
          </a:xfrm>
          <a:prstGeom prst="rect">
            <a:avLst/>
          </a:prstGeom>
        </p:spPr>
      </p:pic>
      <p:sp>
        <p:nvSpPr>
          <p:cNvPr id="14" name="object 3">
            <a:extLst>
              <a:ext uri="{FF2B5EF4-FFF2-40B4-BE49-F238E27FC236}">
                <a16:creationId xmlns:a16="http://schemas.microsoft.com/office/drawing/2014/main" id="{9E274E86-669E-F46A-72EE-3396ED760844}"/>
              </a:ext>
            </a:extLst>
          </p:cNvPr>
          <p:cNvSpPr txBox="1"/>
          <p:nvPr/>
        </p:nvSpPr>
        <p:spPr>
          <a:xfrm>
            <a:off x="0" y="214363"/>
            <a:ext cx="4127500" cy="460382"/>
          </a:xfrm>
          <a:prstGeom prst="rect">
            <a:avLst/>
          </a:prstGeom>
        </p:spPr>
        <p:txBody>
          <a:bodyPr vert="horz" wrap="square" lIns="0" tIns="16510" rIns="0" bIns="0" rtlCol="0">
            <a:spAutoFit/>
          </a:bodyPr>
          <a:lstStyle/>
          <a:p>
            <a:pPr marL="12700" algn="ctr">
              <a:lnSpc>
                <a:spcPct val="100000"/>
              </a:lnSpc>
              <a:spcBef>
                <a:spcPts val="130"/>
              </a:spcBef>
            </a:pPr>
            <a:r>
              <a:rPr lang="en-US" sz="1400" b="1" dirty="0">
                <a:solidFill>
                  <a:schemeClr val="tx1"/>
                </a:solidFill>
                <a:latin typeface="Arial"/>
                <a:cs typeface="Arial"/>
              </a:rPr>
              <a:t>Free time in Kyoto(photos are images)</a:t>
            </a:r>
          </a:p>
          <a:p>
            <a:pPr marL="12700" algn="ctr">
              <a:lnSpc>
                <a:spcPct val="100000"/>
              </a:lnSpc>
              <a:spcBef>
                <a:spcPts val="130"/>
              </a:spcBef>
            </a:pPr>
            <a:endParaRPr lang="en-US" altLang="ja-JP" sz="1400" b="0" i="0" dirty="0">
              <a:solidFill>
                <a:schemeClr val="tx1"/>
              </a:solidFill>
              <a:effectLst/>
              <a:latin typeface="Roboto" panose="02000000000000000000" pitchFamily="2" charset="0"/>
            </a:endParaRPr>
          </a:p>
        </p:txBody>
      </p:sp>
    </p:spTree>
    <p:extLst>
      <p:ext uri="{BB962C8B-B14F-4D97-AF65-F5344CB8AC3E}">
        <p14:creationId xmlns:p14="http://schemas.microsoft.com/office/powerpoint/2010/main" val="693857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screen">
            <a:extLst>
              <a:ext uri="{28A0092B-C50C-407E-A947-70E740481C1C}">
                <a14:useLocalDpi xmlns:a14="http://schemas.microsoft.com/office/drawing/2010/main"/>
              </a:ext>
            </a:extLst>
          </a:blip>
          <a:stretch>
            <a:fillRect/>
          </a:stretch>
        </p:blipFill>
        <p:spPr>
          <a:xfrm>
            <a:off x="903731" y="772668"/>
            <a:ext cx="9022079" cy="6013703"/>
          </a:xfrm>
          <a:prstGeom prst="rect">
            <a:avLst/>
          </a:prstGeom>
        </p:spPr>
      </p:pic>
      <p:sp>
        <p:nvSpPr>
          <p:cNvPr id="3" name="object 3"/>
          <p:cNvSpPr txBox="1"/>
          <p:nvPr/>
        </p:nvSpPr>
        <p:spPr>
          <a:xfrm>
            <a:off x="1291844" y="3324225"/>
            <a:ext cx="8633966" cy="3265317"/>
          </a:xfrm>
          <a:prstGeom prst="rect">
            <a:avLst/>
          </a:prstGeom>
        </p:spPr>
        <p:txBody>
          <a:bodyPr vert="horz" wrap="square" lIns="0" tIns="16510" rIns="0" bIns="0" rtlCol="0">
            <a:spAutoFit/>
          </a:bodyPr>
          <a:lstStyle/>
          <a:p>
            <a:pPr marL="12700">
              <a:lnSpc>
                <a:spcPct val="100000"/>
              </a:lnSpc>
              <a:spcBef>
                <a:spcPts val="130"/>
              </a:spcBef>
            </a:pPr>
            <a:r>
              <a:rPr sz="1400" b="1" dirty="0">
                <a:solidFill>
                  <a:srgbClr val="FFFFFF"/>
                </a:solidFill>
                <a:latin typeface="Arial" panose="020B0604020202020204" pitchFamily="34" charset="0"/>
                <a:cs typeface="Arial" panose="020B0604020202020204" pitchFamily="34" charset="0"/>
              </a:rPr>
              <a:t>Thank</a:t>
            </a:r>
            <a:r>
              <a:rPr sz="1400" b="1" spc="45" dirty="0">
                <a:solidFill>
                  <a:srgbClr val="FFFFFF"/>
                </a:solidFill>
                <a:latin typeface="Arial" panose="020B0604020202020204" pitchFamily="34" charset="0"/>
                <a:cs typeface="Arial" panose="020B0604020202020204" pitchFamily="34" charset="0"/>
              </a:rPr>
              <a:t> </a:t>
            </a:r>
            <a:r>
              <a:rPr sz="1400" b="1" dirty="0">
                <a:solidFill>
                  <a:srgbClr val="FFFFFF"/>
                </a:solidFill>
                <a:latin typeface="Arial" panose="020B0604020202020204" pitchFamily="34" charset="0"/>
                <a:cs typeface="Arial" panose="020B0604020202020204" pitchFamily="34" charset="0"/>
              </a:rPr>
              <a:t>you</a:t>
            </a:r>
            <a:r>
              <a:rPr sz="1400" b="1" spc="90" dirty="0">
                <a:solidFill>
                  <a:srgbClr val="FFFFFF"/>
                </a:solidFill>
                <a:latin typeface="Arial" panose="020B0604020202020204" pitchFamily="34" charset="0"/>
                <a:cs typeface="Arial" panose="020B0604020202020204" pitchFamily="34" charset="0"/>
              </a:rPr>
              <a:t> </a:t>
            </a:r>
            <a:r>
              <a:rPr sz="1400" b="1" dirty="0">
                <a:solidFill>
                  <a:srgbClr val="FFFFFF"/>
                </a:solidFill>
                <a:latin typeface="Arial" panose="020B0604020202020204" pitchFamily="34" charset="0"/>
                <a:cs typeface="Arial" panose="020B0604020202020204" pitchFamily="34" charset="0"/>
              </a:rPr>
              <a:t>for</a:t>
            </a:r>
            <a:r>
              <a:rPr sz="1400" b="1" spc="55" dirty="0">
                <a:solidFill>
                  <a:srgbClr val="FFFFFF"/>
                </a:solidFill>
                <a:latin typeface="Arial" panose="020B0604020202020204" pitchFamily="34" charset="0"/>
                <a:cs typeface="Arial" panose="020B0604020202020204" pitchFamily="34" charset="0"/>
              </a:rPr>
              <a:t> </a:t>
            </a:r>
            <a:r>
              <a:rPr sz="1400" b="1" dirty="0">
                <a:solidFill>
                  <a:srgbClr val="FFFFFF"/>
                </a:solidFill>
                <a:latin typeface="Arial" panose="020B0604020202020204" pitchFamily="34" charset="0"/>
                <a:cs typeface="Arial" panose="020B0604020202020204" pitchFamily="34" charset="0"/>
              </a:rPr>
              <a:t>your</a:t>
            </a:r>
            <a:r>
              <a:rPr sz="1400" b="1" spc="75" dirty="0">
                <a:solidFill>
                  <a:srgbClr val="FFFFFF"/>
                </a:solidFill>
                <a:latin typeface="Arial" panose="020B0604020202020204" pitchFamily="34" charset="0"/>
                <a:cs typeface="Arial" panose="020B0604020202020204" pitchFamily="34" charset="0"/>
              </a:rPr>
              <a:t> </a:t>
            </a:r>
            <a:r>
              <a:rPr sz="1400" b="1" dirty="0">
                <a:solidFill>
                  <a:srgbClr val="FFFFFF"/>
                </a:solidFill>
                <a:latin typeface="Arial" panose="020B0604020202020204" pitchFamily="34" charset="0"/>
                <a:cs typeface="Arial" panose="020B0604020202020204" pitchFamily="34" charset="0"/>
              </a:rPr>
              <a:t>enquiry</a:t>
            </a:r>
            <a:r>
              <a:rPr sz="1400" b="1" spc="30" dirty="0">
                <a:solidFill>
                  <a:srgbClr val="FFFFFF"/>
                </a:solidFill>
                <a:latin typeface="Arial" panose="020B0604020202020204" pitchFamily="34" charset="0"/>
                <a:cs typeface="Arial" panose="020B0604020202020204" pitchFamily="34" charset="0"/>
              </a:rPr>
              <a:t> </a:t>
            </a:r>
            <a:r>
              <a:rPr sz="1400" b="1" dirty="0">
                <a:solidFill>
                  <a:schemeClr val="bg1"/>
                </a:solidFill>
                <a:latin typeface="Arial" panose="020B0604020202020204" pitchFamily="34" charset="0"/>
                <a:cs typeface="Arial" panose="020B0604020202020204" pitchFamily="34" charset="0"/>
              </a:rPr>
              <a:t>about</a:t>
            </a:r>
            <a:r>
              <a:rPr sz="1400" b="1" spc="35" dirty="0">
                <a:solidFill>
                  <a:schemeClr val="bg1"/>
                </a:solidFill>
                <a:latin typeface="Arial" panose="020B0604020202020204" pitchFamily="34" charset="0"/>
                <a:cs typeface="Arial" panose="020B0604020202020204" pitchFamily="34" charset="0"/>
              </a:rPr>
              <a:t> </a:t>
            </a:r>
            <a:r>
              <a:rPr sz="1400" b="1" dirty="0">
                <a:solidFill>
                  <a:schemeClr val="bg1"/>
                </a:solidFill>
                <a:latin typeface="Arial" panose="020B0604020202020204" pitchFamily="34" charset="0"/>
                <a:cs typeface="Arial" panose="020B0604020202020204" pitchFamily="34" charset="0"/>
              </a:rPr>
              <a:t>Japan</a:t>
            </a:r>
            <a:r>
              <a:rPr sz="1400" b="1" spc="75" dirty="0">
                <a:solidFill>
                  <a:schemeClr val="bg1"/>
                </a:solidFill>
                <a:latin typeface="Arial" panose="020B0604020202020204" pitchFamily="34" charset="0"/>
                <a:cs typeface="Arial" panose="020B0604020202020204" pitchFamily="34" charset="0"/>
              </a:rPr>
              <a:t> </a:t>
            </a:r>
            <a:r>
              <a:rPr sz="1400" b="1" spc="-10" dirty="0">
                <a:solidFill>
                  <a:schemeClr val="bg1"/>
                </a:solidFill>
                <a:latin typeface="Arial" panose="020B0604020202020204" pitchFamily="34" charset="0"/>
                <a:cs typeface="Arial" panose="020B0604020202020204" pitchFamily="34" charset="0"/>
              </a:rPr>
              <a:t>Travel</a:t>
            </a:r>
            <a:endParaRPr sz="1400" dirty="0">
              <a:solidFill>
                <a:schemeClr val="bg1"/>
              </a:solidFill>
              <a:latin typeface="Arial" panose="020B0604020202020204" pitchFamily="34" charset="0"/>
              <a:cs typeface="Arial" panose="020B0604020202020204" pitchFamily="34" charset="0"/>
            </a:endParaRPr>
          </a:p>
          <a:p>
            <a:pPr marL="12700" marR="141605">
              <a:lnSpc>
                <a:spcPct val="101299"/>
              </a:lnSpc>
              <a:spcBef>
                <a:spcPts val="15"/>
              </a:spcBef>
            </a:pPr>
            <a:r>
              <a:rPr sz="1400" b="1" dirty="0">
                <a:solidFill>
                  <a:srgbClr val="FFFFFF"/>
                </a:solidFill>
                <a:latin typeface="Arial" panose="020B0604020202020204" pitchFamily="34" charset="0"/>
                <a:cs typeface="Arial" panose="020B0604020202020204" pitchFamily="34" charset="0"/>
              </a:rPr>
              <a:t>I</a:t>
            </a:r>
            <a:r>
              <a:rPr sz="1400" b="1" spc="55" dirty="0">
                <a:solidFill>
                  <a:srgbClr val="FFFFFF"/>
                </a:solidFill>
                <a:latin typeface="Arial" panose="020B0604020202020204" pitchFamily="34" charset="0"/>
                <a:cs typeface="Arial" panose="020B0604020202020204" pitchFamily="34" charset="0"/>
              </a:rPr>
              <a:t> </a:t>
            </a:r>
            <a:r>
              <a:rPr sz="1400" b="1" dirty="0">
                <a:solidFill>
                  <a:srgbClr val="FFFFFF"/>
                </a:solidFill>
                <a:latin typeface="Arial" panose="020B0604020202020204" pitchFamily="34" charset="0"/>
                <a:cs typeface="Arial" panose="020B0604020202020204" pitchFamily="34" charset="0"/>
              </a:rPr>
              <a:t>have</a:t>
            </a:r>
            <a:r>
              <a:rPr sz="1400" b="1" spc="75" dirty="0">
                <a:solidFill>
                  <a:srgbClr val="FFFFFF"/>
                </a:solidFill>
                <a:latin typeface="Arial" panose="020B0604020202020204" pitchFamily="34" charset="0"/>
                <a:cs typeface="Arial" panose="020B0604020202020204" pitchFamily="34" charset="0"/>
              </a:rPr>
              <a:t> </a:t>
            </a:r>
            <a:r>
              <a:rPr sz="1400" b="1" dirty="0">
                <a:solidFill>
                  <a:srgbClr val="FFFFFF"/>
                </a:solidFill>
                <a:latin typeface="Arial" panose="020B0604020202020204" pitchFamily="34" charset="0"/>
                <a:cs typeface="Arial" panose="020B0604020202020204" pitchFamily="34" charset="0"/>
              </a:rPr>
              <a:t>prepared</a:t>
            </a:r>
            <a:r>
              <a:rPr sz="1400" b="1" spc="50" dirty="0">
                <a:solidFill>
                  <a:srgbClr val="FFFFFF"/>
                </a:solidFill>
                <a:latin typeface="Arial" panose="020B0604020202020204" pitchFamily="34" charset="0"/>
                <a:cs typeface="Arial" panose="020B0604020202020204" pitchFamily="34" charset="0"/>
              </a:rPr>
              <a:t> </a:t>
            </a:r>
            <a:r>
              <a:rPr sz="1400" b="1" dirty="0">
                <a:solidFill>
                  <a:srgbClr val="FFFFFF"/>
                </a:solidFill>
                <a:latin typeface="Arial" panose="020B0604020202020204" pitchFamily="34" charset="0"/>
                <a:cs typeface="Arial" panose="020B0604020202020204" pitchFamily="34" charset="0"/>
              </a:rPr>
              <a:t>an</a:t>
            </a:r>
            <a:r>
              <a:rPr sz="1400" b="1" spc="65" dirty="0">
                <a:solidFill>
                  <a:srgbClr val="FFFFFF"/>
                </a:solidFill>
                <a:latin typeface="Arial" panose="020B0604020202020204" pitchFamily="34" charset="0"/>
                <a:cs typeface="Arial" panose="020B0604020202020204" pitchFamily="34" charset="0"/>
              </a:rPr>
              <a:t> </a:t>
            </a:r>
            <a:r>
              <a:rPr sz="1400" b="1" dirty="0">
                <a:solidFill>
                  <a:srgbClr val="FFFFFF"/>
                </a:solidFill>
                <a:latin typeface="Arial" panose="020B0604020202020204" pitchFamily="34" charset="0"/>
                <a:cs typeface="Arial" panose="020B0604020202020204" pitchFamily="34" charset="0"/>
              </a:rPr>
              <a:t>original</a:t>
            </a:r>
            <a:r>
              <a:rPr sz="1400" b="1" spc="20" dirty="0">
                <a:solidFill>
                  <a:srgbClr val="FFFFFF"/>
                </a:solidFill>
                <a:latin typeface="Arial" panose="020B0604020202020204" pitchFamily="34" charset="0"/>
                <a:cs typeface="Arial" panose="020B0604020202020204" pitchFamily="34" charset="0"/>
              </a:rPr>
              <a:t> </a:t>
            </a:r>
            <a:r>
              <a:rPr sz="1400" b="1" dirty="0">
                <a:solidFill>
                  <a:srgbClr val="FFFFFF"/>
                </a:solidFill>
                <a:latin typeface="Arial" panose="020B0604020202020204" pitchFamily="34" charset="0"/>
                <a:cs typeface="Arial" panose="020B0604020202020204" pitchFamily="34" charset="0"/>
              </a:rPr>
              <a:t>itinerary</a:t>
            </a:r>
            <a:r>
              <a:rPr sz="1400" b="1" spc="40" dirty="0">
                <a:solidFill>
                  <a:srgbClr val="FFFFFF"/>
                </a:solidFill>
                <a:latin typeface="Arial" panose="020B0604020202020204" pitchFamily="34" charset="0"/>
                <a:cs typeface="Arial" panose="020B0604020202020204" pitchFamily="34" charset="0"/>
              </a:rPr>
              <a:t> </a:t>
            </a:r>
            <a:r>
              <a:rPr lang="en-US" sz="1400" b="1" spc="40" dirty="0">
                <a:solidFill>
                  <a:srgbClr val="FFFFFF"/>
                </a:solidFill>
                <a:latin typeface="Arial" panose="020B0604020202020204" pitchFamily="34" charset="0"/>
                <a:cs typeface="Arial" panose="020B0604020202020204" pitchFamily="34" charset="0"/>
              </a:rPr>
              <a:t>for touching and feeling </a:t>
            </a:r>
            <a:r>
              <a:rPr lang="ja-JP" altLang="en-US" sz="1400" b="1" spc="40" dirty="0">
                <a:solidFill>
                  <a:srgbClr val="FFFFFF"/>
                </a:solidFill>
                <a:latin typeface="Arial" panose="020B0604020202020204" pitchFamily="34" charset="0"/>
                <a:cs typeface="Arial" panose="020B0604020202020204" pitchFamily="34" charset="0"/>
              </a:rPr>
              <a:t>“</a:t>
            </a:r>
            <a:r>
              <a:rPr lang="en-US" altLang="ja-JP" sz="1400" b="1" spc="40" dirty="0">
                <a:solidFill>
                  <a:srgbClr val="FFFFFF"/>
                </a:solidFill>
                <a:latin typeface="Arial" panose="020B0604020202020204" pitchFamily="34" charset="0"/>
                <a:cs typeface="Arial" panose="020B0604020202020204" pitchFamily="34" charset="0"/>
              </a:rPr>
              <a:t>real Japan</a:t>
            </a:r>
            <a:r>
              <a:rPr lang="ja-JP" altLang="en-US" sz="1400" b="1" spc="40" dirty="0">
                <a:solidFill>
                  <a:srgbClr val="FFFFFF"/>
                </a:solidFill>
                <a:latin typeface="Arial" panose="020B0604020202020204" pitchFamily="34" charset="0"/>
                <a:cs typeface="Arial" panose="020B0604020202020204" pitchFamily="34" charset="0"/>
              </a:rPr>
              <a:t>”</a:t>
            </a:r>
            <a:r>
              <a:rPr lang="en-US" altLang="ja-JP" sz="1400" b="1" spc="40" dirty="0">
                <a:solidFill>
                  <a:srgbClr val="FFFFFF"/>
                </a:solidFill>
                <a:latin typeface="Arial" panose="020B0604020202020204" pitchFamily="34" charset="0"/>
                <a:cs typeface="Arial" panose="020B0604020202020204" pitchFamily="34" charset="0"/>
              </a:rPr>
              <a:t>.</a:t>
            </a:r>
          </a:p>
          <a:p>
            <a:pPr marL="12700" marR="141605">
              <a:lnSpc>
                <a:spcPct val="101299"/>
              </a:lnSpc>
              <a:spcBef>
                <a:spcPts val="15"/>
              </a:spcBef>
            </a:pPr>
            <a:r>
              <a:rPr lang="en-US" altLang="ja-JP" sz="1400" b="1" i="0" dirty="0">
                <a:solidFill>
                  <a:schemeClr val="bg1"/>
                </a:solidFill>
                <a:effectLst/>
                <a:latin typeface="Arial" panose="020B0604020202020204" pitchFamily="34" charset="0"/>
                <a:cs typeface="Arial" panose="020B0604020202020204" pitchFamily="34" charset="0"/>
              </a:rPr>
              <a:t>You can't understand the real Japan just by traveling </a:t>
            </a:r>
            <a:r>
              <a:rPr lang="en-US" altLang="ja-JP" sz="1400" b="1" dirty="0">
                <a:solidFill>
                  <a:schemeClr val="bg1"/>
                </a:solidFill>
                <a:latin typeface="Arial" panose="020B0604020202020204" pitchFamily="34" charset="0"/>
                <a:cs typeface="Arial" panose="020B0604020202020204" pitchFamily="34" charset="0"/>
              </a:rPr>
              <a:t>like only </a:t>
            </a:r>
            <a:r>
              <a:rPr lang="en-US" altLang="ja-JP" sz="1400" b="1" i="0" dirty="0">
                <a:solidFill>
                  <a:schemeClr val="bg1"/>
                </a:solidFill>
                <a:effectLst/>
                <a:latin typeface="Arial" panose="020B0604020202020204" pitchFamily="34" charset="0"/>
                <a:cs typeface="Arial" panose="020B0604020202020204" pitchFamily="34" charset="0"/>
              </a:rPr>
              <a:t>Tokyo and Kyoto.</a:t>
            </a:r>
          </a:p>
          <a:p>
            <a:pPr marL="12700" marR="141605">
              <a:lnSpc>
                <a:spcPct val="101299"/>
              </a:lnSpc>
              <a:spcBef>
                <a:spcPts val="15"/>
              </a:spcBef>
            </a:pPr>
            <a:endParaRPr lang="en-US" sz="1400" b="1" dirty="0">
              <a:solidFill>
                <a:schemeClr val="bg1"/>
              </a:solidFill>
              <a:latin typeface="Arial" panose="020B0604020202020204" pitchFamily="34" charset="0"/>
              <a:cs typeface="Arial" panose="020B0604020202020204" pitchFamily="34" charset="0"/>
            </a:endParaRPr>
          </a:p>
          <a:p>
            <a:pPr marL="12700" marR="141605">
              <a:lnSpc>
                <a:spcPct val="101299"/>
              </a:lnSpc>
              <a:spcBef>
                <a:spcPts val="15"/>
              </a:spcBef>
            </a:pPr>
            <a:r>
              <a:rPr lang="en-US" altLang="ja-JP" sz="1400" b="1" i="0" dirty="0">
                <a:solidFill>
                  <a:schemeClr val="bg1"/>
                </a:solidFill>
                <a:effectLst/>
                <a:latin typeface="Arial" panose="020B0604020202020204" pitchFamily="34" charset="0"/>
                <a:cs typeface="Arial" panose="020B0604020202020204" pitchFamily="34" charset="0"/>
              </a:rPr>
              <a:t>Scenery you've never seen in Hawaii.</a:t>
            </a:r>
            <a:endParaRPr lang="en-US" sz="1400" b="1" dirty="0">
              <a:solidFill>
                <a:schemeClr val="bg1"/>
              </a:solidFill>
              <a:latin typeface="Arial" panose="020B0604020202020204" pitchFamily="34" charset="0"/>
              <a:cs typeface="Arial" panose="020B0604020202020204" pitchFamily="34" charset="0"/>
            </a:endParaRPr>
          </a:p>
          <a:p>
            <a:pPr marL="12700" marR="141605">
              <a:lnSpc>
                <a:spcPct val="101299"/>
              </a:lnSpc>
              <a:spcBef>
                <a:spcPts val="15"/>
              </a:spcBef>
            </a:pPr>
            <a:r>
              <a:rPr lang="en-US" sz="1400" b="1" dirty="0">
                <a:solidFill>
                  <a:schemeClr val="bg1"/>
                </a:solidFill>
                <a:latin typeface="Arial" panose="020B0604020202020204" pitchFamily="34" charset="0"/>
                <a:cs typeface="Arial" panose="020B0604020202020204" pitchFamily="34" charset="0"/>
              </a:rPr>
              <a:t>Food you have never eaten before.</a:t>
            </a:r>
          </a:p>
          <a:p>
            <a:pPr marL="12700" marR="141605">
              <a:lnSpc>
                <a:spcPct val="101299"/>
              </a:lnSpc>
              <a:spcBef>
                <a:spcPts val="15"/>
              </a:spcBef>
            </a:pPr>
            <a:r>
              <a:rPr lang="en-US" sz="1400" b="1" dirty="0">
                <a:solidFill>
                  <a:schemeClr val="bg1"/>
                </a:solidFill>
                <a:latin typeface="Arial" panose="020B0604020202020204" pitchFamily="34" charset="0"/>
                <a:cs typeface="Arial" panose="020B0604020202020204" pitchFamily="34" charset="0"/>
              </a:rPr>
              <a:t>Incredible warm people.</a:t>
            </a:r>
          </a:p>
          <a:p>
            <a:pPr marL="12700" marR="141605">
              <a:lnSpc>
                <a:spcPct val="101299"/>
              </a:lnSpc>
              <a:spcBef>
                <a:spcPts val="15"/>
              </a:spcBef>
            </a:pPr>
            <a:r>
              <a:rPr lang="ja-JP" altLang="en-US" sz="1400" b="1" dirty="0">
                <a:solidFill>
                  <a:schemeClr val="bg1"/>
                </a:solidFill>
                <a:latin typeface="Arial" panose="020B0604020202020204" pitchFamily="34" charset="0"/>
                <a:cs typeface="Arial" panose="020B0604020202020204" pitchFamily="34" charset="0"/>
              </a:rPr>
              <a:t>“</a:t>
            </a:r>
            <a:r>
              <a:rPr lang="en-US" altLang="ja-JP" sz="1400" b="1" dirty="0">
                <a:solidFill>
                  <a:schemeClr val="bg1"/>
                </a:solidFill>
                <a:latin typeface="Arial" panose="020B0604020202020204" pitchFamily="34" charset="0"/>
                <a:cs typeface="Arial" panose="020B0604020202020204" pitchFamily="34" charset="0"/>
              </a:rPr>
              <a:t>Real Japan</a:t>
            </a:r>
            <a:r>
              <a:rPr lang="ja-JP" altLang="en-US" sz="1400" b="1" dirty="0">
                <a:solidFill>
                  <a:schemeClr val="bg1"/>
                </a:solidFill>
                <a:latin typeface="Arial" panose="020B0604020202020204" pitchFamily="34" charset="0"/>
                <a:cs typeface="Arial" panose="020B0604020202020204" pitchFamily="34" charset="0"/>
              </a:rPr>
              <a:t>”</a:t>
            </a:r>
            <a:r>
              <a:rPr lang="en-US" altLang="ja-JP" sz="1400" b="1" dirty="0">
                <a:solidFill>
                  <a:schemeClr val="bg1"/>
                </a:solidFill>
                <a:latin typeface="Arial" panose="020B0604020202020204" pitchFamily="34" charset="0"/>
                <a:cs typeface="Arial" panose="020B0604020202020204" pitchFamily="34" charset="0"/>
              </a:rPr>
              <a:t> is in country side!</a:t>
            </a:r>
          </a:p>
          <a:p>
            <a:pPr marL="12700" marR="141605">
              <a:lnSpc>
                <a:spcPct val="101299"/>
              </a:lnSpc>
              <a:spcBef>
                <a:spcPts val="15"/>
              </a:spcBef>
            </a:pPr>
            <a:endParaRPr lang="en-US" sz="1400" b="1" dirty="0">
              <a:solidFill>
                <a:schemeClr val="bg1"/>
              </a:solidFill>
              <a:latin typeface="Arial" panose="020B0604020202020204" pitchFamily="34" charset="0"/>
              <a:cs typeface="Arial" panose="020B0604020202020204" pitchFamily="34" charset="0"/>
            </a:endParaRPr>
          </a:p>
          <a:p>
            <a:pPr marL="12700" marR="141605">
              <a:lnSpc>
                <a:spcPct val="101299"/>
              </a:lnSpc>
              <a:spcBef>
                <a:spcPts val="15"/>
              </a:spcBef>
            </a:pPr>
            <a:r>
              <a:rPr lang="en-US" altLang="ja-JP" sz="1400" b="1" i="0" dirty="0">
                <a:solidFill>
                  <a:schemeClr val="bg1"/>
                </a:solidFill>
                <a:effectLst/>
                <a:latin typeface="Arial" panose="020B0604020202020204" pitchFamily="34" charset="0"/>
                <a:cs typeface="Arial" panose="020B0604020202020204" pitchFamily="34" charset="0"/>
              </a:rPr>
              <a:t>We will prepare a schedule for you to enjoy the best of Japan and a dedicated guide full of hospitality. By all means, we recommend a “Inaka Tabi(country trip)” for your second trip to Japan.</a:t>
            </a:r>
          </a:p>
          <a:p>
            <a:pPr marL="12700" marR="141605">
              <a:lnSpc>
                <a:spcPct val="101299"/>
              </a:lnSpc>
              <a:spcBef>
                <a:spcPts val="15"/>
              </a:spcBef>
            </a:pPr>
            <a:endParaRPr lang="en-US" sz="1400" b="1" dirty="0">
              <a:solidFill>
                <a:schemeClr val="bg1"/>
              </a:solidFill>
              <a:latin typeface="Arial" panose="020B0604020202020204" pitchFamily="34" charset="0"/>
              <a:cs typeface="Arial" panose="020B0604020202020204" pitchFamily="34" charset="0"/>
            </a:endParaRPr>
          </a:p>
          <a:p>
            <a:pPr marL="12700" marR="141605">
              <a:lnSpc>
                <a:spcPct val="101299"/>
              </a:lnSpc>
              <a:spcBef>
                <a:spcPts val="15"/>
              </a:spcBef>
            </a:pPr>
            <a:r>
              <a:rPr lang="en-US" altLang="ja-JP" sz="1400" b="1" i="0" dirty="0">
                <a:solidFill>
                  <a:schemeClr val="bg1"/>
                </a:solidFill>
                <a:effectLst/>
                <a:latin typeface="Arial" panose="020B0604020202020204" pitchFamily="34" charset="0"/>
                <a:cs typeface="Arial" panose="020B0604020202020204" pitchFamily="34" charset="0"/>
              </a:rPr>
              <a:t>We will do our best to accommodate any arrangement.</a:t>
            </a:r>
          </a:p>
          <a:p>
            <a:pPr marL="12700" marR="141605">
              <a:lnSpc>
                <a:spcPct val="101299"/>
              </a:lnSpc>
              <a:spcBef>
                <a:spcPts val="15"/>
              </a:spcBef>
            </a:pPr>
            <a:endParaRPr lang="en-US" altLang="ja-JP" sz="1400" b="1" spc="95" dirty="0">
              <a:solidFill>
                <a:schemeClr val="bg1"/>
              </a:solidFill>
              <a:latin typeface="Arial" panose="020B0604020202020204" pitchFamily="34" charset="0"/>
              <a:cs typeface="Arial" panose="020B0604020202020204" pitchFamily="34" charset="0"/>
            </a:endParaRPr>
          </a:p>
          <a:p>
            <a:pPr marL="12700" marR="141605">
              <a:lnSpc>
                <a:spcPct val="101299"/>
              </a:lnSpc>
              <a:spcBef>
                <a:spcPts val="15"/>
              </a:spcBef>
            </a:pPr>
            <a:r>
              <a:rPr lang="en-US" altLang="ja-JP" sz="1400" b="1" spc="95" dirty="0" err="1">
                <a:solidFill>
                  <a:srgbClr val="FFFFFF"/>
                </a:solidFill>
                <a:latin typeface="Arial"/>
                <a:cs typeface="Arial"/>
              </a:rPr>
              <a:t>Sawakami</a:t>
            </a:r>
            <a:r>
              <a:rPr lang="en-US" sz="1400" b="1" spc="95" dirty="0">
                <a:solidFill>
                  <a:srgbClr val="FFFFFF"/>
                </a:solidFill>
                <a:latin typeface="Arial"/>
                <a:cs typeface="Arial"/>
              </a:rPr>
              <a:t> </a:t>
            </a:r>
            <a:r>
              <a:rPr lang="en-US" altLang="ja-JP" sz="1400" b="1" spc="-10" dirty="0">
                <a:solidFill>
                  <a:srgbClr val="FFFFFF"/>
                </a:solidFill>
                <a:latin typeface="Arial"/>
                <a:cs typeface="Arial"/>
              </a:rPr>
              <a:t>Tours</a:t>
            </a:r>
            <a:endParaRPr lang="en-US" sz="1400" dirty="0">
              <a:latin typeface="Arial"/>
              <a:cs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393700" y="5762625"/>
            <a:ext cx="4332605" cy="1199046"/>
          </a:xfrm>
          <a:prstGeom prst="rect">
            <a:avLst/>
          </a:prstGeom>
        </p:spPr>
        <p:txBody>
          <a:bodyPr vert="horz" wrap="square" lIns="0" tIns="16510" rIns="0" bIns="0" rtlCol="0">
            <a:spAutoFit/>
          </a:bodyPr>
          <a:lstStyle/>
          <a:p>
            <a:pPr marL="12700" algn="ctr">
              <a:lnSpc>
                <a:spcPct val="100000"/>
              </a:lnSpc>
              <a:spcBef>
                <a:spcPts val="130"/>
              </a:spcBef>
            </a:pPr>
            <a:r>
              <a:rPr sz="2000" b="1" dirty="0">
                <a:solidFill>
                  <a:srgbClr val="FFFFFF"/>
                </a:solidFill>
                <a:latin typeface="Arial"/>
                <a:cs typeface="Arial"/>
              </a:rPr>
              <a:t>Day</a:t>
            </a:r>
            <a:r>
              <a:rPr lang="en-US" altLang="ja-JP" sz="2000" b="1" dirty="0">
                <a:solidFill>
                  <a:srgbClr val="FFFFFF"/>
                </a:solidFill>
                <a:latin typeface="Arial"/>
                <a:cs typeface="Arial"/>
              </a:rPr>
              <a:t>10</a:t>
            </a:r>
            <a:r>
              <a:rPr sz="2000" b="1" spc="60" dirty="0">
                <a:solidFill>
                  <a:srgbClr val="FFFFFF"/>
                </a:solidFill>
                <a:latin typeface="Arial"/>
                <a:cs typeface="Arial"/>
              </a:rPr>
              <a:t> </a:t>
            </a:r>
            <a:r>
              <a:rPr sz="2000" b="1" dirty="0">
                <a:solidFill>
                  <a:srgbClr val="FFFFFF"/>
                </a:solidFill>
                <a:latin typeface="Arial"/>
                <a:cs typeface="Arial"/>
              </a:rPr>
              <a:t>Move</a:t>
            </a:r>
            <a:r>
              <a:rPr sz="2000" b="1" spc="45" dirty="0">
                <a:solidFill>
                  <a:srgbClr val="FFFFFF"/>
                </a:solidFill>
                <a:latin typeface="Arial"/>
                <a:cs typeface="Arial"/>
              </a:rPr>
              <a:t> </a:t>
            </a:r>
            <a:r>
              <a:rPr sz="2000" b="1" dirty="0">
                <a:solidFill>
                  <a:srgbClr val="FFFFFF"/>
                </a:solidFill>
                <a:latin typeface="Arial"/>
                <a:cs typeface="Arial"/>
              </a:rPr>
              <a:t>to</a:t>
            </a:r>
            <a:r>
              <a:rPr sz="2000" b="1" spc="40" dirty="0">
                <a:solidFill>
                  <a:srgbClr val="FFFFFF"/>
                </a:solidFill>
                <a:latin typeface="Arial"/>
                <a:cs typeface="Arial"/>
              </a:rPr>
              <a:t> </a:t>
            </a:r>
            <a:r>
              <a:rPr lang="en-US" sz="2000" b="1" spc="-10" dirty="0">
                <a:solidFill>
                  <a:srgbClr val="FFFFFF"/>
                </a:solidFill>
                <a:latin typeface="Arial"/>
                <a:cs typeface="Arial"/>
              </a:rPr>
              <a:t>Kyoto</a:t>
            </a:r>
          </a:p>
          <a:p>
            <a:pPr marL="12700">
              <a:lnSpc>
                <a:spcPct val="100000"/>
              </a:lnSpc>
              <a:spcBef>
                <a:spcPts val="130"/>
              </a:spcBef>
            </a:pPr>
            <a:r>
              <a:rPr lang="en-US" altLang="ja-JP" sz="1400" b="0" i="0" dirty="0">
                <a:solidFill>
                  <a:schemeClr val="bg1"/>
                </a:solidFill>
                <a:effectLst/>
                <a:latin typeface="Roboto" panose="02000000000000000000" pitchFamily="2" charset="0"/>
              </a:rPr>
              <a:t>Finally, the trip to Kyoto, the final destination. Take the Thunderbird(train) from Fukui to Kyoto. After arriving Kyoto, you will be transferred to your hotel and bid farewell to your guide. </a:t>
            </a:r>
          </a:p>
        </p:txBody>
      </p:sp>
      <p:pic>
        <p:nvPicPr>
          <p:cNvPr id="4" name="図 3">
            <a:extLst>
              <a:ext uri="{FF2B5EF4-FFF2-40B4-BE49-F238E27FC236}">
                <a16:creationId xmlns:a16="http://schemas.microsoft.com/office/drawing/2014/main" id="{8A5F97D9-9434-19C5-4C57-E9B163E5B7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
            <a:ext cx="10693400" cy="7258050"/>
          </a:xfrm>
          <a:prstGeom prst="rect">
            <a:avLst/>
          </a:prstGeom>
        </p:spPr>
      </p:pic>
      <p:sp>
        <p:nvSpPr>
          <p:cNvPr id="7" name="正方形/長方形 6">
            <a:extLst>
              <a:ext uri="{FF2B5EF4-FFF2-40B4-BE49-F238E27FC236}">
                <a16:creationId xmlns:a16="http://schemas.microsoft.com/office/drawing/2014/main" id="{57AC1A3F-C493-F9BE-6F88-2A22372FCD2F}"/>
              </a:ext>
            </a:extLst>
          </p:cNvPr>
          <p:cNvSpPr/>
          <p:nvPr/>
        </p:nvSpPr>
        <p:spPr>
          <a:xfrm>
            <a:off x="6043295" y="5797226"/>
            <a:ext cx="4256405" cy="12192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object 3">
            <a:extLst>
              <a:ext uri="{FF2B5EF4-FFF2-40B4-BE49-F238E27FC236}">
                <a16:creationId xmlns:a16="http://schemas.microsoft.com/office/drawing/2014/main" id="{F2F7FAD3-B9D7-2B47-CF3D-256416797E44}"/>
              </a:ext>
            </a:extLst>
          </p:cNvPr>
          <p:cNvSpPr txBox="1"/>
          <p:nvPr/>
        </p:nvSpPr>
        <p:spPr>
          <a:xfrm>
            <a:off x="6108700" y="5804937"/>
            <a:ext cx="4332605" cy="1224694"/>
          </a:xfrm>
          <a:prstGeom prst="rect">
            <a:avLst/>
          </a:prstGeom>
        </p:spPr>
        <p:txBody>
          <a:bodyPr vert="horz" wrap="square" lIns="0" tIns="16510" rIns="0" bIns="0" rtlCol="0">
            <a:spAutoFit/>
          </a:bodyPr>
          <a:lstStyle/>
          <a:p>
            <a:pPr marL="12700" algn="ctr">
              <a:lnSpc>
                <a:spcPct val="100000"/>
              </a:lnSpc>
              <a:spcBef>
                <a:spcPts val="130"/>
              </a:spcBef>
            </a:pPr>
            <a:r>
              <a:rPr sz="2000" b="1" dirty="0">
                <a:solidFill>
                  <a:srgbClr val="FFFFFF"/>
                </a:solidFill>
                <a:latin typeface="Arial"/>
                <a:cs typeface="Arial"/>
              </a:rPr>
              <a:t>Day</a:t>
            </a:r>
            <a:r>
              <a:rPr lang="en-US" altLang="ja-JP" sz="2000" b="1" dirty="0">
                <a:solidFill>
                  <a:srgbClr val="FFFFFF"/>
                </a:solidFill>
                <a:latin typeface="Arial"/>
                <a:cs typeface="Arial"/>
              </a:rPr>
              <a:t>11</a:t>
            </a:r>
            <a:r>
              <a:rPr sz="2000" b="1" spc="60" dirty="0">
                <a:solidFill>
                  <a:srgbClr val="FFFFFF"/>
                </a:solidFill>
                <a:latin typeface="Arial"/>
                <a:cs typeface="Arial"/>
              </a:rPr>
              <a:t> </a:t>
            </a:r>
            <a:r>
              <a:rPr sz="2000" b="1" dirty="0">
                <a:solidFill>
                  <a:srgbClr val="FFFFFF"/>
                </a:solidFill>
                <a:latin typeface="Arial"/>
                <a:cs typeface="Arial"/>
              </a:rPr>
              <a:t>Move</a:t>
            </a:r>
            <a:r>
              <a:rPr sz="2000" b="1" spc="45" dirty="0">
                <a:solidFill>
                  <a:srgbClr val="FFFFFF"/>
                </a:solidFill>
                <a:latin typeface="Arial"/>
                <a:cs typeface="Arial"/>
              </a:rPr>
              <a:t> </a:t>
            </a:r>
            <a:r>
              <a:rPr sz="2000" b="1" dirty="0">
                <a:solidFill>
                  <a:srgbClr val="FFFFFF"/>
                </a:solidFill>
                <a:latin typeface="Arial"/>
                <a:cs typeface="Arial"/>
              </a:rPr>
              <a:t>to</a:t>
            </a:r>
            <a:r>
              <a:rPr sz="2000" b="1" spc="40" dirty="0">
                <a:solidFill>
                  <a:srgbClr val="FFFFFF"/>
                </a:solidFill>
                <a:latin typeface="Arial"/>
                <a:cs typeface="Arial"/>
              </a:rPr>
              <a:t> </a:t>
            </a:r>
            <a:r>
              <a:rPr lang="en-US" sz="2000" b="1" spc="-10" dirty="0">
                <a:solidFill>
                  <a:srgbClr val="FFFFFF"/>
                </a:solidFill>
                <a:latin typeface="Arial"/>
                <a:cs typeface="Arial"/>
              </a:rPr>
              <a:t>Kansai </a:t>
            </a:r>
            <a:r>
              <a:rPr lang="en-US" sz="2000" b="1" spc="-10" dirty="0" err="1">
                <a:solidFill>
                  <a:srgbClr val="FFFFFF"/>
                </a:solidFill>
                <a:latin typeface="Arial"/>
                <a:cs typeface="Arial"/>
              </a:rPr>
              <a:t>Airpot</a:t>
            </a:r>
            <a:endParaRPr lang="en-US" sz="2000" b="1" spc="-10" dirty="0">
              <a:solidFill>
                <a:srgbClr val="FFFFFF"/>
              </a:solidFill>
              <a:latin typeface="Arial"/>
              <a:cs typeface="Arial"/>
            </a:endParaRPr>
          </a:p>
          <a:p>
            <a:pPr marL="12700">
              <a:lnSpc>
                <a:spcPct val="100000"/>
              </a:lnSpc>
              <a:spcBef>
                <a:spcPts val="130"/>
              </a:spcBef>
            </a:pPr>
            <a:endParaRPr lang="en-US" altLang="ja-JP" sz="1400" b="0" i="0" dirty="0">
              <a:solidFill>
                <a:schemeClr val="bg1"/>
              </a:solidFill>
              <a:effectLst/>
              <a:latin typeface="Arial" panose="020B0604020202020204" pitchFamily="34" charset="0"/>
              <a:cs typeface="Arial" panose="020B0604020202020204" pitchFamily="34" charset="0"/>
            </a:endParaRPr>
          </a:p>
          <a:p>
            <a:pPr marL="12700">
              <a:lnSpc>
                <a:spcPct val="100000"/>
              </a:lnSpc>
              <a:spcBef>
                <a:spcPts val="130"/>
              </a:spcBef>
            </a:pPr>
            <a:r>
              <a:rPr lang="en-US" altLang="ja-JP" sz="1400" b="0" i="0" dirty="0">
                <a:solidFill>
                  <a:schemeClr val="bg1"/>
                </a:solidFill>
                <a:effectLst/>
                <a:latin typeface="Arial" panose="020B0604020202020204" pitchFamily="34" charset="0"/>
                <a:cs typeface="Arial" panose="020B0604020202020204" pitchFamily="34" charset="0"/>
              </a:rPr>
              <a:t>It's finally time to go home. From Kyoto, take the express train to Kansai Airport. </a:t>
            </a:r>
          </a:p>
          <a:p>
            <a:pPr marL="12700">
              <a:lnSpc>
                <a:spcPct val="100000"/>
              </a:lnSpc>
              <a:spcBef>
                <a:spcPts val="130"/>
              </a:spcBef>
            </a:pPr>
            <a:r>
              <a:rPr lang="en-US" altLang="ja-JP" sz="1400" b="0" i="0" dirty="0">
                <a:solidFill>
                  <a:schemeClr val="bg1"/>
                </a:solidFill>
                <a:effectLst/>
                <a:latin typeface="Arial" panose="020B0604020202020204" pitchFamily="34" charset="0"/>
                <a:cs typeface="Arial" panose="020B0604020202020204" pitchFamily="34" charset="0"/>
              </a:rPr>
              <a:t>(Customers must move by themselves)</a:t>
            </a:r>
          </a:p>
        </p:txBody>
      </p:sp>
    </p:spTree>
    <p:extLst>
      <p:ext uri="{BB962C8B-B14F-4D97-AF65-F5344CB8AC3E}">
        <p14:creationId xmlns:p14="http://schemas.microsoft.com/office/powerpoint/2010/main" val="18128110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7E19E392-3832-A525-5E45-4A0A29BBA3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450" y="277239"/>
            <a:ext cx="10096500" cy="6946900"/>
          </a:xfrm>
          <a:prstGeom prst="rect">
            <a:avLst/>
          </a:prstGeom>
        </p:spPr>
      </p:pic>
      <p:sp>
        <p:nvSpPr>
          <p:cNvPr id="3" name="object 3"/>
          <p:cNvSpPr txBox="1"/>
          <p:nvPr/>
        </p:nvSpPr>
        <p:spPr>
          <a:xfrm>
            <a:off x="298450" y="1038225"/>
            <a:ext cx="10096500" cy="814775"/>
          </a:xfrm>
          <a:prstGeom prst="rect">
            <a:avLst/>
          </a:prstGeom>
        </p:spPr>
        <p:txBody>
          <a:bodyPr vert="horz" wrap="square" lIns="0" tIns="16510" rIns="0" bIns="0" rtlCol="0">
            <a:spAutoFit/>
          </a:bodyPr>
          <a:lstStyle/>
          <a:p>
            <a:pPr marL="12700" algn="ctr">
              <a:lnSpc>
                <a:spcPct val="100000"/>
              </a:lnSpc>
              <a:spcBef>
                <a:spcPts val="130"/>
              </a:spcBef>
            </a:pPr>
            <a:r>
              <a:rPr lang="en-US" sz="2000" b="1" spc="60" dirty="0">
                <a:solidFill>
                  <a:srgbClr val="FFFFFF"/>
                </a:solidFill>
                <a:latin typeface="Arial"/>
                <a:cs typeface="Arial"/>
              </a:rPr>
              <a:t>Back to Hawaii</a:t>
            </a:r>
            <a:endParaRPr sz="2000" dirty="0">
              <a:latin typeface="Arial"/>
              <a:cs typeface="Arial"/>
            </a:endParaRPr>
          </a:p>
          <a:p>
            <a:pPr marL="12700" marR="522605" algn="ctr">
              <a:lnSpc>
                <a:spcPct val="102499"/>
              </a:lnSpc>
              <a:spcBef>
                <a:spcPts val="5"/>
              </a:spcBef>
            </a:pPr>
            <a:endParaRPr lang="en-US" sz="2000" dirty="0">
              <a:solidFill>
                <a:srgbClr val="FFFFFF"/>
              </a:solidFill>
              <a:latin typeface="Arial"/>
              <a:cs typeface="Arial"/>
            </a:endParaRPr>
          </a:p>
          <a:p>
            <a:pPr marL="12700" marR="522605" algn="ctr">
              <a:lnSpc>
                <a:spcPct val="102499"/>
              </a:lnSpc>
              <a:spcBef>
                <a:spcPts val="5"/>
              </a:spcBef>
            </a:pPr>
            <a:endParaRPr sz="1200" dirty="0">
              <a:latin typeface="Arial"/>
              <a:cs typeface="Arial"/>
            </a:endParaRPr>
          </a:p>
        </p:txBody>
      </p:sp>
      <p:sp>
        <p:nvSpPr>
          <p:cNvPr id="8" name="object 3">
            <a:extLst>
              <a:ext uri="{FF2B5EF4-FFF2-40B4-BE49-F238E27FC236}">
                <a16:creationId xmlns:a16="http://schemas.microsoft.com/office/drawing/2014/main" id="{4C1F9390-DD89-55C6-59C5-621A04FB081A}"/>
              </a:ext>
            </a:extLst>
          </p:cNvPr>
          <p:cNvSpPr txBox="1"/>
          <p:nvPr/>
        </p:nvSpPr>
        <p:spPr>
          <a:xfrm>
            <a:off x="298450" y="4619625"/>
            <a:ext cx="10096500" cy="938398"/>
          </a:xfrm>
          <a:prstGeom prst="rect">
            <a:avLst/>
          </a:prstGeom>
        </p:spPr>
        <p:txBody>
          <a:bodyPr vert="horz" wrap="square" lIns="0" tIns="16510" rIns="0" bIns="0" rtlCol="0">
            <a:spAutoFit/>
          </a:bodyPr>
          <a:lstStyle/>
          <a:p>
            <a:pPr marL="12700" marR="522605" algn="ctr">
              <a:lnSpc>
                <a:spcPct val="102499"/>
              </a:lnSpc>
              <a:spcBef>
                <a:spcPts val="5"/>
              </a:spcBef>
            </a:pPr>
            <a:r>
              <a:rPr lang="en-US" altLang="ja-JP" sz="2000" b="0" i="0" dirty="0">
                <a:solidFill>
                  <a:schemeClr val="bg1"/>
                </a:solidFill>
                <a:effectLst/>
                <a:latin typeface="Arial" panose="020B0604020202020204" pitchFamily="34" charset="0"/>
                <a:cs typeface="Arial" panose="020B0604020202020204" pitchFamily="34" charset="0"/>
              </a:rPr>
              <a:t>With wonderful memories in Japan to </a:t>
            </a:r>
            <a:r>
              <a:rPr lang="en-US" altLang="ja-JP" sz="2000" b="0" i="0" dirty="0" err="1">
                <a:solidFill>
                  <a:schemeClr val="bg1"/>
                </a:solidFill>
                <a:effectLst/>
                <a:latin typeface="Arial" panose="020B0604020202020204" pitchFamily="34" charset="0"/>
                <a:cs typeface="Arial" panose="020B0604020202020204" pitchFamily="34" charset="0"/>
              </a:rPr>
              <a:t>hawaii</a:t>
            </a:r>
            <a:r>
              <a:rPr lang="en-US" altLang="ja-JP" sz="2000" b="0" i="0" dirty="0">
                <a:solidFill>
                  <a:schemeClr val="bg1"/>
                </a:solidFill>
                <a:effectLst/>
                <a:latin typeface="Arial" panose="020B0604020202020204" pitchFamily="34" charset="0"/>
                <a:cs typeface="Arial" panose="020B0604020202020204" pitchFamily="34" charset="0"/>
              </a:rPr>
              <a:t> </a:t>
            </a:r>
          </a:p>
          <a:p>
            <a:pPr marL="12700" marR="522605" algn="ctr">
              <a:lnSpc>
                <a:spcPct val="102499"/>
              </a:lnSpc>
              <a:spcBef>
                <a:spcPts val="5"/>
              </a:spcBef>
            </a:pPr>
            <a:endParaRPr lang="en-US" altLang="ja-JP" sz="2000" dirty="0">
              <a:solidFill>
                <a:schemeClr val="bg1"/>
              </a:solidFill>
              <a:latin typeface="Arial" panose="020B0604020202020204" pitchFamily="34" charset="0"/>
              <a:cs typeface="Arial" panose="020B0604020202020204" pitchFamily="34" charset="0"/>
            </a:endParaRPr>
          </a:p>
          <a:p>
            <a:pPr marL="12700" marR="522605" algn="ctr">
              <a:lnSpc>
                <a:spcPct val="102499"/>
              </a:lnSpc>
              <a:spcBef>
                <a:spcPts val="5"/>
              </a:spcBef>
            </a:pPr>
            <a:r>
              <a:rPr lang="en-US" altLang="ja-JP" sz="2000" b="0" i="0" dirty="0">
                <a:solidFill>
                  <a:schemeClr val="bg1"/>
                </a:solidFill>
                <a:effectLst/>
                <a:latin typeface="Arial" panose="020B0604020202020204" pitchFamily="34" charset="0"/>
                <a:cs typeface="Arial" panose="020B0604020202020204" pitchFamily="34" charset="0"/>
              </a:rPr>
              <a:t>See you again in Japan!</a:t>
            </a:r>
            <a:endParaRPr sz="2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751384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3">
            <a:extLst>
              <a:ext uri="{FF2B5EF4-FFF2-40B4-BE49-F238E27FC236}">
                <a16:creationId xmlns:a16="http://schemas.microsoft.com/office/drawing/2014/main" id="{593E04BE-285B-6417-08D2-5D7E74391181}"/>
              </a:ext>
            </a:extLst>
          </p:cNvPr>
          <p:cNvSpPr txBox="1"/>
          <p:nvPr/>
        </p:nvSpPr>
        <p:spPr>
          <a:xfrm>
            <a:off x="0" y="198113"/>
            <a:ext cx="10693400" cy="460382"/>
          </a:xfrm>
          <a:prstGeom prst="rect">
            <a:avLst/>
          </a:prstGeom>
        </p:spPr>
        <p:txBody>
          <a:bodyPr vert="horz" wrap="square" lIns="0" tIns="16510" rIns="0" bIns="0" rtlCol="0">
            <a:spAutoFit/>
          </a:bodyPr>
          <a:lstStyle/>
          <a:p>
            <a:pPr marL="12700" algn="ctr">
              <a:lnSpc>
                <a:spcPct val="100000"/>
              </a:lnSpc>
              <a:spcBef>
                <a:spcPts val="130"/>
              </a:spcBef>
            </a:pPr>
            <a:r>
              <a:rPr lang="en-US" altLang="ja-JP" sz="1400" dirty="0">
                <a:solidFill>
                  <a:schemeClr val="tx1"/>
                </a:solidFill>
                <a:latin typeface="Arial"/>
                <a:cs typeface="Arial"/>
              </a:rPr>
              <a:t>Moving Tokyo to Kyoto</a:t>
            </a:r>
            <a:r>
              <a:rPr lang="ja-JP" altLang="en-US" sz="1400" dirty="0">
                <a:solidFill>
                  <a:schemeClr val="tx1"/>
                </a:solidFill>
                <a:latin typeface="Arial"/>
                <a:cs typeface="Arial"/>
              </a:rPr>
              <a:t>（</a:t>
            </a:r>
            <a:r>
              <a:rPr lang="en-US" altLang="ja-JP" sz="1400" dirty="0">
                <a:solidFill>
                  <a:schemeClr val="tx1"/>
                </a:solidFill>
                <a:latin typeface="Arial"/>
                <a:cs typeface="Arial"/>
              </a:rPr>
              <a:t>Fly back from Kansai Airport)</a:t>
            </a:r>
          </a:p>
          <a:p>
            <a:pPr marL="12700" algn="ctr">
              <a:lnSpc>
                <a:spcPct val="100000"/>
              </a:lnSpc>
              <a:spcBef>
                <a:spcPts val="130"/>
              </a:spcBef>
            </a:pPr>
            <a:r>
              <a:rPr lang="en-US" sz="1400" dirty="0">
                <a:solidFill>
                  <a:schemeClr val="tx1"/>
                </a:solidFill>
                <a:latin typeface="Arial"/>
                <a:cs typeface="Arial"/>
              </a:rPr>
              <a:t>Through Hokuriku area</a:t>
            </a:r>
          </a:p>
        </p:txBody>
      </p:sp>
      <p:pic>
        <p:nvPicPr>
          <p:cNvPr id="11" name="図 10">
            <a:extLst>
              <a:ext uri="{FF2B5EF4-FFF2-40B4-BE49-F238E27FC236}">
                <a16:creationId xmlns:a16="http://schemas.microsoft.com/office/drawing/2014/main" id="{BD9FE39E-CBE9-AAE0-572C-7F7AFD96CE3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60159" y="885825"/>
            <a:ext cx="9373082" cy="6248721"/>
          </a:xfrm>
          <a:prstGeom prst="rect">
            <a:avLst/>
          </a:prstGeom>
        </p:spPr>
      </p:pic>
    </p:spTree>
    <p:extLst>
      <p:ext uri="{BB962C8B-B14F-4D97-AF65-F5344CB8AC3E}">
        <p14:creationId xmlns:p14="http://schemas.microsoft.com/office/powerpoint/2010/main" val="38051007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0DA53EF-C924-CE6F-A7C0-FD1D1E6508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1900" y="1419225"/>
            <a:ext cx="7931150" cy="5948363"/>
          </a:xfrm>
          <a:prstGeom prst="rect">
            <a:avLst/>
          </a:prstGeom>
        </p:spPr>
      </p:pic>
      <p:sp>
        <p:nvSpPr>
          <p:cNvPr id="4" name="テキスト ボックス 3">
            <a:extLst>
              <a:ext uri="{FF2B5EF4-FFF2-40B4-BE49-F238E27FC236}">
                <a16:creationId xmlns:a16="http://schemas.microsoft.com/office/drawing/2014/main" id="{8987B098-98CE-D44F-8710-B5101270BCA3}"/>
              </a:ext>
            </a:extLst>
          </p:cNvPr>
          <p:cNvSpPr txBox="1"/>
          <p:nvPr/>
        </p:nvSpPr>
        <p:spPr>
          <a:xfrm>
            <a:off x="0" y="352425"/>
            <a:ext cx="10693400" cy="646331"/>
          </a:xfrm>
          <a:prstGeom prst="rect">
            <a:avLst/>
          </a:prstGeom>
          <a:noFill/>
        </p:spPr>
        <p:txBody>
          <a:bodyPr wrap="square" rtlCol="0">
            <a:spAutoFit/>
          </a:bodyPr>
          <a:lstStyle/>
          <a:p>
            <a:pPr algn="ctr"/>
            <a:r>
              <a:rPr kumimoji="1" lang="ja-JP" altLang="en-US" sz="3600" dirty="0">
                <a:solidFill>
                  <a:srgbClr val="00B0F0"/>
                </a:solidFill>
                <a:latin typeface="+mj-ea"/>
                <a:ea typeface="+mj-ea"/>
              </a:rPr>
              <a:t>エローラ・アジャンタ石窟群</a:t>
            </a:r>
          </a:p>
        </p:txBody>
      </p:sp>
      <p:sp>
        <p:nvSpPr>
          <p:cNvPr id="5" name="テキスト ボックス 4">
            <a:extLst>
              <a:ext uri="{FF2B5EF4-FFF2-40B4-BE49-F238E27FC236}">
                <a16:creationId xmlns:a16="http://schemas.microsoft.com/office/drawing/2014/main" id="{D5A3562F-9753-561E-FABA-6EA2F216C317}"/>
              </a:ext>
            </a:extLst>
          </p:cNvPr>
          <p:cNvSpPr txBox="1"/>
          <p:nvPr/>
        </p:nvSpPr>
        <p:spPr>
          <a:xfrm>
            <a:off x="1079500" y="1724025"/>
            <a:ext cx="10693400" cy="646331"/>
          </a:xfrm>
          <a:prstGeom prst="rect">
            <a:avLst/>
          </a:prstGeom>
          <a:noFill/>
        </p:spPr>
        <p:txBody>
          <a:bodyPr wrap="square" rtlCol="0">
            <a:spAutoFit/>
          </a:bodyPr>
          <a:lstStyle/>
          <a:p>
            <a:pPr algn="ctr"/>
            <a:r>
              <a:rPr kumimoji="1" lang="ja-JP" altLang="en-US" sz="3600" dirty="0">
                <a:solidFill>
                  <a:srgbClr val="FFC000"/>
                </a:solidFill>
                <a:latin typeface="+mj-ea"/>
                <a:ea typeface="+mj-ea"/>
              </a:rPr>
              <a:t>インド悠久の大地</a:t>
            </a:r>
          </a:p>
        </p:txBody>
      </p:sp>
      <p:sp>
        <p:nvSpPr>
          <p:cNvPr id="6" name="爆発: 8 pt 5">
            <a:extLst>
              <a:ext uri="{FF2B5EF4-FFF2-40B4-BE49-F238E27FC236}">
                <a16:creationId xmlns:a16="http://schemas.microsoft.com/office/drawing/2014/main" id="{1A975889-4D93-1974-2D9D-7D0C9DF1285A}"/>
              </a:ext>
            </a:extLst>
          </p:cNvPr>
          <p:cNvSpPr/>
          <p:nvPr/>
        </p:nvSpPr>
        <p:spPr>
          <a:xfrm>
            <a:off x="1841500" y="1495425"/>
            <a:ext cx="2438400" cy="1676400"/>
          </a:xfrm>
          <a:prstGeom prst="irregularSeal1">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dirty="0">
                <a:solidFill>
                  <a:srgbClr val="92D050"/>
                </a:solidFill>
              </a:rPr>
              <a:t>ポイント</a:t>
            </a:r>
          </a:p>
        </p:txBody>
      </p:sp>
    </p:spTree>
    <p:extLst>
      <p:ext uri="{BB962C8B-B14F-4D97-AF65-F5344CB8AC3E}">
        <p14:creationId xmlns:p14="http://schemas.microsoft.com/office/powerpoint/2010/main" val="41514895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0DA53EF-C924-CE6F-A7C0-FD1D1E6508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1900" y="1419225"/>
            <a:ext cx="7931150" cy="5948363"/>
          </a:xfrm>
          <a:prstGeom prst="rect">
            <a:avLst/>
          </a:prstGeom>
        </p:spPr>
      </p:pic>
      <p:sp>
        <p:nvSpPr>
          <p:cNvPr id="4" name="テキスト ボックス 3">
            <a:extLst>
              <a:ext uri="{FF2B5EF4-FFF2-40B4-BE49-F238E27FC236}">
                <a16:creationId xmlns:a16="http://schemas.microsoft.com/office/drawing/2014/main" id="{8987B098-98CE-D44F-8710-B5101270BCA3}"/>
              </a:ext>
            </a:extLst>
          </p:cNvPr>
          <p:cNvSpPr txBox="1"/>
          <p:nvPr/>
        </p:nvSpPr>
        <p:spPr>
          <a:xfrm>
            <a:off x="0" y="352425"/>
            <a:ext cx="10693400" cy="646331"/>
          </a:xfrm>
          <a:prstGeom prst="rect">
            <a:avLst/>
          </a:prstGeom>
          <a:noFill/>
        </p:spPr>
        <p:txBody>
          <a:bodyPr wrap="square" rtlCol="0">
            <a:spAutoFit/>
          </a:bodyPr>
          <a:lstStyle/>
          <a:p>
            <a:pPr algn="ctr"/>
            <a:r>
              <a:rPr kumimoji="1" lang="ja-JP" altLang="en-US" sz="3600" dirty="0">
                <a:solidFill>
                  <a:srgbClr val="00B0F0"/>
                </a:solidFill>
                <a:latin typeface="+mj-ea"/>
                <a:ea typeface="+mj-ea"/>
              </a:rPr>
              <a:t>エローラ・アジャンタ石窟群</a:t>
            </a:r>
          </a:p>
        </p:txBody>
      </p:sp>
      <p:sp>
        <p:nvSpPr>
          <p:cNvPr id="5" name="テキスト ボックス 4">
            <a:extLst>
              <a:ext uri="{FF2B5EF4-FFF2-40B4-BE49-F238E27FC236}">
                <a16:creationId xmlns:a16="http://schemas.microsoft.com/office/drawing/2014/main" id="{D5A3562F-9753-561E-FABA-6EA2F216C317}"/>
              </a:ext>
            </a:extLst>
          </p:cNvPr>
          <p:cNvSpPr txBox="1"/>
          <p:nvPr/>
        </p:nvSpPr>
        <p:spPr>
          <a:xfrm>
            <a:off x="1079500" y="1724025"/>
            <a:ext cx="10693400" cy="646331"/>
          </a:xfrm>
          <a:prstGeom prst="rect">
            <a:avLst/>
          </a:prstGeom>
          <a:noFill/>
        </p:spPr>
        <p:txBody>
          <a:bodyPr wrap="square" rtlCol="0">
            <a:spAutoFit/>
          </a:bodyPr>
          <a:lstStyle/>
          <a:p>
            <a:pPr algn="ctr"/>
            <a:r>
              <a:rPr kumimoji="1" lang="ja-JP" altLang="en-US" sz="3600" dirty="0">
                <a:solidFill>
                  <a:srgbClr val="FFC000"/>
                </a:solidFill>
                <a:latin typeface="+mj-ea"/>
                <a:ea typeface="+mj-ea"/>
              </a:rPr>
              <a:t>インド悠久の大地</a:t>
            </a:r>
          </a:p>
        </p:txBody>
      </p:sp>
      <p:sp>
        <p:nvSpPr>
          <p:cNvPr id="6" name="爆発: 8 pt 5">
            <a:extLst>
              <a:ext uri="{FF2B5EF4-FFF2-40B4-BE49-F238E27FC236}">
                <a16:creationId xmlns:a16="http://schemas.microsoft.com/office/drawing/2014/main" id="{1A975889-4D93-1974-2D9D-7D0C9DF1285A}"/>
              </a:ext>
            </a:extLst>
          </p:cNvPr>
          <p:cNvSpPr/>
          <p:nvPr/>
        </p:nvSpPr>
        <p:spPr>
          <a:xfrm>
            <a:off x="1841500" y="1495425"/>
            <a:ext cx="2438400" cy="1676400"/>
          </a:xfrm>
          <a:prstGeom prst="irregularSeal1">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dirty="0">
                <a:solidFill>
                  <a:srgbClr val="92D050"/>
                </a:solidFill>
              </a:rPr>
              <a:t>ポイント</a:t>
            </a:r>
          </a:p>
        </p:txBody>
      </p:sp>
    </p:spTree>
    <p:extLst>
      <p:ext uri="{BB962C8B-B14F-4D97-AF65-F5344CB8AC3E}">
        <p14:creationId xmlns:p14="http://schemas.microsoft.com/office/powerpoint/2010/main" val="41445669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7E19E392-3832-A525-5E45-4A0A29BBA3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450" y="277239"/>
            <a:ext cx="10096500" cy="6946900"/>
          </a:xfrm>
          <a:prstGeom prst="rect">
            <a:avLst/>
          </a:prstGeom>
        </p:spPr>
      </p:pic>
      <p:sp>
        <p:nvSpPr>
          <p:cNvPr id="3" name="object 3"/>
          <p:cNvSpPr txBox="1"/>
          <p:nvPr/>
        </p:nvSpPr>
        <p:spPr>
          <a:xfrm>
            <a:off x="298450" y="1038225"/>
            <a:ext cx="10096500" cy="1455976"/>
          </a:xfrm>
          <a:prstGeom prst="rect">
            <a:avLst/>
          </a:prstGeom>
        </p:spPr>
        <p:txBody>
          <a:bodyPr vert="horz" wrap="square" lIns="0" tIns="16510" rIns="0" bIns="0" rtlCol="0">
            <a:spAutoFit/>
          </a:bodyPr>
          <a:lstStyle/>
          <a:p>
            <a:pPr marL="12700" algn="ctr">
              <a:lnSpc>
                <a:spcPct val="100000"/>
              </a:lnSpc>
              <a:spcBef>
                <a:spcPts val="130"/>
              </a:spcBef>
            </a:pPr>
            <a:r>
              <a:rPr sz="2000" b="1" dirty="0">
                <a:solidFill>
                  <a:srgbClr val="FFFFFF"/>
                </a:solidFill>
                <a:latin typeface="Arial"/>
                <a:cs typeface="Arial"/>
              </a:rPr>
              <a:t>Day</a:t>
            </a:r>
            <a:r>
              <a:rPr lang="en-US" sz="2000" b="1" dirty="0">
                <a:solidFill>
                  <a:srgbClr val="FFFFFF"/>
                </a:solidFill>
                <a:latin typeface="Arial"/>
                <a:cs typeface="Arial"/>
              </a:rPr>
              <a:t>1</a:t>
            </a:r>
            <a:r>
              <a:rPr sz="2000" b="1" spc="60" dirty="0">
                <a:solidFill>
                  <a:srgbClr val="FFFFFF"/>
                </a:solidFill>
                <a:latin typeface="Arial"/>
                <a:cs typeface="Arial"/>
              </a:rPr>
              <a:t> </a:t>
            </a:r>
            <a:r>
              <a:rPr lang="en-US" sz="2000" b="1" spc="60" dirty="0">
                <a:solidFill>
                  <a:srgbClr val="FFFFFF"/>
                </a:solidFill>
                <a:latin typeface="Arial"/>
                <a:cs typeface="Arial"/>
              </a:rPr>
              <a:t> Hawaii to Japan(Narita or Haneda)</a:t>
            </a:r>
          </a:p>
          <a:p>
            <a:pPr marL="12700" algn="ctr">
              <a:lnSpc>
                <a:spcPct val="100000"/>
              </a:lnSpc>
              <a:spcBef>
                <a:spcPts val="130"/>
              </a:spcBef>
            </a:pPr>
            <a:endParaRPr lang="en-US" altLang="ja-JP" sz="2000" b="1" spc="60" dirty="0">
              <a:solidFill>
                <a:srgbClr val="FFFFFF"/>
              </a:solidFill>
              <a:latin typeface="Arial"/>
              <a:cs typeface="Arial"/>
            </a:endParaRPr>
          </a:p>
          <a:p>
            <a:pPr marL="12700" algn="ctr">
              <a:lnSpc>
                <a:spcPct val="100000"/>
              </a:lnSpc>
              <a:spcBef>
                <a:spcPts val="130"/>
              </a:spcBef>
            </a:pPr>
            <a:r>
              <a:rPr lang="en-US" altLang="ja-JP" sz="2000" b="1" spc="60" dirty="0">
                <a:solidFill>
                  <a:srgbClr val="FFFFFF"/>
                </a:solidFill>
                <a:latin typeface="Arial"/>
                <a:cs typeface="Arial"/>
              </a:rPr>
              <a:t>Day2</a:t>
            </a:r>
            <a:r>
              <a:rPr lang="ja-JP" altLang="en-US" sz="2000" b="1" spc="60" dirty="0">
                <a:solidFill>
                  <a:srgbClr val="FFFFFF"/>
                </a:solidFill>
                <a:latin typeface="Arial"/>
                <a:cs typeface="Arial"/>
              </a:rPr>
              <a:t> </a:t>
            </a:r>
            <a:r>
              <a:rPr lang="en-US" altLang="ja-JP" sz="2000" b="1" spc="60" dirty="0">
                <a:solidFill>
                  <a:srgbClr val="FFFFFF"/>
                </a:solidFill>
                <a:latin typeface="Arial"/>
                <a:cs typeface="Arial"/>
              </a:rPr>
              <a:t>Arriving Japan</a:t>
            </a:r>
            <a:endParaRPr sz="2000" dirty="0">
              <a:latin typeface="Arial"/>
              <a:cs typeface="Arial"/>
            </a:endParaRPr>
          </a:p>
          <a:p>
            <a:pPr marL="12700" marR="522605" algn="ctr">
              <a:lnSpc>
                <a:spcPct val="102499"/>
              </a:lnSpc>
              <a:spcBef>
                <a:spcPts val="5"/>
              </a:spcBef>
            </a:pPr>
            <a:endParaRPr lang="en-US" sz="2000" dirty="0">
              <a:solidFill>
                <a:srgbClr val="FFFFFF"/>
              </a:solidFill>
              <a:latin typeface="Arial"/>
              <a:cs typeface="Arial"/>
            </a:endParaRPr>
          </a:p>
          <a:p>
            <a:pPr marL="12700" marR="522605" algn="ctr">
              <a:lnSpc>
                <a:spcPct val="102499"/>
              </a:lnSpc>
              <a:spcBef>
                <a:spcPts val="5"/>
              </a:spcBef>
            </a:pPr>
            <a:endParaRPr sz="1200" dirty="0">
              <a:latin typeface="Arial"/>
              <a:cs typeface="Arial"/>
            </a:endParaRPr>
          </a:p>
        </p:txBody>
      </p:sp>
      <p:sp>
        <p:nvSpPr>
          <p:cNvPr id="8" name="object 3">
            <a:extLst>
              <a:ext uri="{FF2B5EF4-FFF2-40B4-BE49-F238E27FC236}">
                <a16:creationId xmlns:a16="http://schemas.microsoft.com/office/drawing/2014/main" id="{4C1F9390-DD89-55C6-59C5-621A04FB081A}"/>
              </a:ext>
            </a:extLst>
          </p:cNvPr>
          <p:cNvSpPr txBox="1"/>
          <p:nvPr/>
        </p:nvSpPr>
        <p:spPr>
          <a:xfrm>
            <a:off x="3441700" y="5000625"/>
            <a:ext cx="4332605" cy="1273426"/>
          </a:xfrm>
          <a:prstGeom prst="rect">
            <a:avLst/>
          </a:prstGeom>
        </p:spPr>
        <p:txBody>
          <a:bodyPr vert="horz" wrap="square" lIns="0" tIns="16510" rIns="0" bIns="0" rtlCol="0">
            <a:spAutoFit/>
          </a:bodyPr>
          <a:lstStyle/>
          <a:p>
            <a:pPr marL="12700" algn="ctr">
              <a:lnSpc>
                <a:spcPct val="100000"/>
              </a:lnSpc>
              <a:spcBef>
                <a:spcPts val="130"/>
              </a:spcBef>
            </a:pPr>
            <a:r>
              <a:rPr lang="en-US" altLang="ja-JP" sz="2000" b="0" i="0" dirty="0">
                <a:solidFill>
                  <a:schemeClr val="bg1"/>
                </a:solidFill>
                <a:effectLst/>
                <a:latin typeface="Arial" panose="020B0604020202020204" pitchFamily="34" charset="0"/>
                <a:cs typeface="Arial" panose="020B0604020202020204" pitchFamily="34" charset="0"/>
              </a:rPr>
              <a:t>Leaving Hawaii to Japan! </a:t>
            </a:r>
          </a:p>
          <a:p>
            <a:pPr marL="12700" algn="ctr">
              <a:lnSpc>
                <a:spcPct val="100000"/>
              </a:lnSpc>
              <a:spcBef>
                <a:spcPts val="130"/>
              </a:spcBef>
            </a:pPr>
            <a:r>
              <a:rPr lang="en-US" altLang="ja-JP" sz="2000" b="0" i="0" dirty="0">
                <a:solidFill>
                  <a:schemeClr val="bg1"/>
                </a:solidFill>
                <a:effectLst/>
                <a:latin typeface="Arial" panose="020B0604020202020204" pitchFamily="34" charset="0"/>
                <a:cs typeface="Arial" panose="020B0604020202020204" pitchFamily="34" charset="0"/>
              </a:rPr>
              <a:t>On this trip, “Special memories of Japan just for you” </a:t>
            </a:r>
          </a:p>
          <a:p>
            <a:pPr marL="12700" algn="ctr">
              <a:lnSpc>
                <a:spcPct val="100000"/>
              </a:lnSpc>
              <a:spcBef>
                <a:spcPts val="130"/>
              </a:spcBef>
            </a:pPr>
            <a:r>
              <a:rPr lang="en-US" altLang="ja-JP" sz="2000" b="0" i="0" dirty="0">
                <a:solidFill>
                  <a:schemeClr val="bg1"/>
                </a:solidFill>
                <a:effectLst/>
                <a:latin typeface="Arial" panose="020B0604020202020204" pitchFamily="34" charset="0"/>
                <a:cs typeface="Arial" panose="020B0604020202020204" pitchFamily="34" charset="0"/>
              </a:rPr>
              <a:t>I hope you can make it!</a:t>
            </a:r>
            <a:endParaRPr sz="2000" dirty="0">
              <a:solidFill>
                <a:schemeClr val="bg1"/>
              </a:solidFill>
              <a:latin typeface="Arial" panose="020B0604020202020204" pitchFamily="34" charset="0"/>
              <a:cs typeface="Arial" panose="020B0604020202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111991" y="4787917"/>
            <a:ext cx="4332605" cy="1577975"/>
          </a:xfrm>
          <a:prstGeom prst="rect">
            <a:avLst/>
          </a:prstGeom>
        </p:spPr>
        <p:txBody>
          <a:bodyPr vert="horz" wrap="square" lIns="0" tIns="16510" rIns="0" bIns="0" rtlCol="0">
            <a:spAutoFit/>
          </a:bodyPr>
          <a:lstStyle/>
          <a:p>
            <a:pPr marL="12700">
              <a:lnSpc>
                <a:spcPct val="100000"/>
              </a:lnSpc>
              <a:spcBef>
                <a:spcPts val="130"/>
              </a:spcBef>
            </a:pPr>
            <a:r>
              <a:rPr sz="1550" b="1" dirty="0">
                <a:solidFill>
                  <a:srgbClr val="FFFFFF"/>
                </a:solidFill>
                <a:latin typeface="Arial"/>
                <a:cs typeface="Arial"/>
              </a:rPr>
              <a:t>Day</a:t>
            </a:r>
            <a:r>
              <a:rPr lang="en-US" sz="1550" b="1" dirty="0">
                <a:solidFill>
                  <a:srgbClr val="FFFFFF"/>
                </a:solidFill>
                <a:latin typeface="Arial"/>
                <a:cs typeface="Arial"/>
              </a:rPr>
              <a:t>3</a:t>
            </a:r>
            <a:r>
              <a:rPr sz="1550" b="1" spc="60" dirty="0">
                <a:solidFill>
                  <a:srgbClr val="FFFFFF"/>
                </a:solidFill>
                <a:latin typeface="Arial"/>
                <a:cs typeface="Arial"/>
              </a:rPr>
              <a:t> </a:t>
            </a:r>
            <a:r>
              <a:rPr sz="1550" b="1" dirty="0">
                <a:solidFill>
                  <a:srgbClr val="FFFFFF"/>
                </a:solidFill>
                <a:latin typeface="Arial"/>
                <a:cs typeface="Arial"/>
              </a:rPr>
              <a:t>Move</a:t>
            </a:r>
            <a:r>
              <a:rPr sz="1550" b="1" spc="45" dirty="0">
                <a:solidFill>
                  <a:srgbClr val="FFFFFF"/>
                </a:solidFill>
                <a:latin typeface="Arial"/>
                <a:cs typeface="Arial"/>
              </a:rPr>
              <a:t> </a:t>
            </a:r>
            <a:r>
              <a:rPr sz="1550" b="1" dirty="0">
                <a:solidFill>
                  <a:srgbClr val="FFFFFF"/>
                </a:solidFill>
                <a:latin typeface="Arial"/>
                <a:cs typeface="Arial"/>
              </a:rPr>
              <a:t>to</a:t>
            </a:r>
            <a:r>
              <a:rPr sz="1550" b="1" spc="40" dirty="0">
                <a:solidFill>
                  <a:srgbClr val="FFFFFF"/>
                </a:solidFill>
                <a:latin typeface="Arial"/>
                <a:cs typeface="Arial"/>
              </a:rPr>
              <a:t> </a:t>
            </a:r>
            <a:r>
              <a:rPr sz="1550" b="1" spc="-10" dirty="0">
                <a:solidFill>
                  <a:srgbClr val="FFFFFF"/>
                </a:solidFill>
                <a:latin typeface="Arial"/>
                <a:cs typeface="Arial"/>
              </a:rPr>
              <a:t>Nagano</a:t>
            </a:r>
            <a:endParaRPr sz="1550" dirty="0">
              <a:latin typeface="Arial"/>
              <a:cs typeface="Arial"/>
            </a:endParaRPr>
          </a:p>
          <a:p>
            <a:pPr marL="12700" marR="522605">
              <a:lnSpc>
                <a:spcPct val="102499"/>
              </a:lnSpc>
              <a:spcBef>
                <a:spcPts val="5"/>
              </a:spcBef>
            </a:pPr>
            <a:r>
              <a:rPr sz="1200" dirty="0">
                <a:solidFill>
                  <a:srgbClr val="FFFFFF"/>
                </a:solidFill>
                <a:latin typeface="Arial"/>
                <a:cs typeface="Arial"/>
              </a:rPr>
              <a:t>From</a:t>
            </a:r>
            <a:r>
              <a:rPr sz="1200" spc="50" dirty="0">
                <a:solidFill>
                  <a:srgbClr val="FFFFFF"/>
                </a:solidFill>
                <a:latin typeface="Arial"/>
                <a:cs typeface="Arial"/>
              </a:rPr>
              <a:t> </a:t>
            </a:r>
            <a:r>
              <a:rPr sz="1200" dirty="0">
                <a:solidFill>
                  <a:srgbClr val="FFFFFF"/>
                </a:solidFill>
                <a:latin typeface="Arial"/>
                <a:cs typeface="Arial"/>
              </a:rPr>
              <a:t>Nagano,</a:t>
            </a:r>
            <a:r>
              <a:rPr sz="1200" spc="15" dirty="0">
                <a:solidFill>
                  <a:srgbClr val="FFFFFF"/>
                </a:solidFill>
                <a:latin typeface="Arial"/>
                <a:cs typeface="Arial"/>
              </a:rPr>
              <a:t> </a:t>
            </a:r>
            <a:r>
              <a:rPr sz="1200" dirty="0">
                <a:solidFill>
                  <a:srgbClr val="FFFFFF"/>
                </a:solidFill>
                <a:latin typeface="Arial"/>
                <a:cs typeface="Arial"/>
              </a:rPr>
              <a:t>travel</a:t>
            </a:r>
            <a:r>
              <a:rPr sz="1200" spc="50" dirty="0">
                <a:solidFill>
                  <a:srgbClr val="FFFFFF"/>
                </a:solidFill>
                <a:latin typeface="Arial"/>
                <a:cs typeface="Arial"/>
              </a:rPr>
              <a:t> </a:t>
            </a:r>
            <a:r>
              <a:rPr sz="1200" dirty="0">
                <a:solidFill>
                  <a:srgbClr val="FFFFFF"/>
                </a:solidFill>
                <a:latin typeface="Arial"/>
                <a:cs typeface="Arial"/>
              </a:rPr>
              <a:t>northwest</a:t>
            </a:r>
            <a:r>
              <a:rPr sz="1200" spc="70" dirty="0">
                <a:solidFill>
                  <a:srgbClr val="FFFFFF"/>
                </a:solidFill>
                <a:latin typeface="Arial"/>
                <a:cs typeface="Arial"/>
              </a:rPr>
              <a:t> </a:t>
            </a:r>
            <a:r>
              <a:rPr sz="1200" dirty="0">
                <a:solidFill>
                  <a:srgbClr val="FFFFFF"/>
                </a:solidFill>
                <a:latin typeface="Arial"/>
                <a:cs typeface="Arial"/>
              </a:rPr>
              <a:t>by</a:t>
            </a:r>
            <a:r>
              <a:rPr sz="1200" spc="40" dirty="0">
                <a:solidFill>
                  <a:srgbClr val="FFFFFF"/>
                </a:solidFill>
                <a:latin typeface="Arial"/>
                <a:cs typeface="Arial"/>
              </a:rPr>
              <a:t> </a:t>
            </a:r>
            <a:r>
              <a:rPr sz="1200" dirty="0">
                <a:solidFill>
                  <a:srgbClr val="FFFFFF"/>
                </a:solidFill>
                <a:latin typeface="Arial"/>
                <a:cs typeface="Arial"/>
              </a:rPr>
              <a:t>train</a:t>
            </a:r>
            <a:r>
              <a:rPr sz="1200" spc="415" dirty="0">
                <a:solidFill>
                  <a:srgbClr val="FFFFFF"/>
                </a:solidFill>
                <a:latin typeface="Arial"/>
                <a:cs typeface="Arial"/>
              </a:rPr>
              <a:t> </a:t>
            </a:r>
            <a:r>
              <a:rPr sz="1200" dirty="0">
                <a:solidFill>
                  <a:srgbClr val="FFFFFF"/>
                </a:solidFill>
                <a:latin typeface="Arial"/>
                <a:cs typeface="Arial"/>
              </a:rPr>
              <a:t>and</a:t>
            </a:r>
            <a:r>
              <a:rPr sz="1200" spc="30" dirty="0">
                <a:solidFill>
                  <a:srgbClr val="FFFFFF"/>
                </a:solidFill>
                <a:latin typeface="Arial"/>
                <a:cs typeface="Arial"/>
              </a:rPr>
              <a:t> </a:t>
            </a:r>
            <a:r>
              <a:rPr sz="1200" dirty="0">
                <a:solidFill>
                  <a:srgbClr val="FFFFFF"/>
                </a:solidFill>
                <a:latin typeface="Arial"/>
                <a:cs typeface="Arial"/>
              </a:rPr>
              <a:t>bullet</a:t>
            </a:r>
            <a:r>
              <a:rPr sz="1200" spc="25" dirty="0">
                <a:solidFill>
                  <a:srgbClr val="FFFFFF"/>
                </a:solidFill>
                <a:latin typeface="Arial"/>
                <a:cs typeface="Arial"/>
              </a:rPr>
              <a:t> </a:t>
            </a:r>
            <a:r>
              <a:rPr sz="1200" spc="-10" dirty="0">
                <a:solidFill>
                  <a:srgbClr val="FFFFFF"/>
                </a:solidFill>
                <a:latin typeface="Arial"/>
                <a:cs typeface="Arial"/>
              </a:rPr>
              <a:t>train (Shinkansen).</a:t>
            </a:r>
            <a:endParaRPr sz="1200" dirty="0">
              <a:latin typeface="Arial"/>
              <a:cs typeface="Arial"/>
            </a:endParaRPr>
          </a:p>
          <a:p>
            <a:pPr marL="12700" marR="5080">
              <a:lnSpc>
                <a:spcPct val="102299"/>
              </a:lnSpc>
              <a:spcBef>
                <a:spcPts val="5"/>
              </a:spcBef>
            </a:pPr>
            <a:r>
              <a:rPr sz="1200" dirty="0">
                <a:solidFill>
                  <a:srgbClr val="FFFFFF"/>
                </a:solidFill>
                <a:latin typeface="Arial"/>
                <a:cs typeface="Arial"/>
              </a:rPr>
              <a:t>Shinkansen</a:t>
            </a:r>
            <a:r>
              <a:rPr sz="1200" spc="35" dirty="0">
                <a:solidFill>
                  <a:srgbClr val="FFFFFF"/>
                </a:solidFill>
                <a:latin typeface="Arial"/>
                <a:cs typeface="Arial"/>
              </a:rPr>
              <a:t> </a:t>
            </a:r>
            <a:r>
              <a:rPr sz="1200" dirty="0">
                <a:solidFill>
                  <a:srgbClr val="FFFFFF"/>
                </a:solidFill>
                <a:latin typeface="Arial"/>
                <a:cs typeface="Arial"/>
              </a:rPr>
              <a:t>bullet</a:t>
            </a:r>
            <a:r>
              <a:rPr sz="1200" spc="35" dirty="0">
                <a:solidFill>
                  <a:srgbClr val="FFFFFF"/>
                </a:solidFill>
                <a:latin typeface="Arial"/>
                <a:cs typeface="Arial"/>
              </a:rPr>
              <a:t> </a:t>
            </a:r>
            <a:r>
              <a:rPr sz="1200" dirty="0">
                <a:solidFill>
                  <a:srgbClr val="FFFFFF"/>
                </a:solidFill>
                <a:latin typeface="Arial"/>
                <a:cs typeface="Arial"/>
              </a:rPr>
              <a:t>trains</a:t>
            </a:r>
            <a:r>
              <a:rPr sz="1200" spc="35" dirty="0">
                <a:solidFill>
                  <a:srgbClr val="FFFFFF"/>
                </a:solidFill>
                <a:latin typeface="Arial"/>
                <a:cs typeface="Arial"/>
              </a:rPr>
              <a:t> </a:t>
            </a:r>
            <a:r>
              <a:rPr sz="1200" dirty="0">
                <a:solidFill>
                  <a:srgbClr val="FFFFFF"/>
                </a:solidFill>
                <a:latin typeface="Arial"/>
                <a:cs typeface="Arial"/>
              </a:rPr>
              <a:t>are</a:t>
            </a:r>
            <a:r>
              <a:rPr sz="1200" spc="65" dirty="0">
                <a:solidFill>
                  <a:srgbClr val="FFFFFF"/>
                </a:solidFill>
                <a:latin typeface="Arial"/>
                <a:cs typeface="Arial"/>
              </a:rPr>
              <a:t> </a:t>
            </a:r>
            <a:r>
              <a:rPr sz="1200" dirty="0">
                <a:solidFill>
                  <a:srgbClr val="FFFFFF"/>
                </a:solidFill>
                <a:latin typeface="Arial"/>
                <a:cs typeface="Arial"/>
              </a:rPr>
              <a:t>the</a:t>
            </a:r>
            <a:r>
              <a:rPr sz="1200" spc="55" dirty="0">
                <a:solidFill>
                  <a:srgbClr val="FFFFFF"/>
                </a:solidFill>
                <a:latin typeface="Arial"/>
                <a:cs typeface="Arial"/>
              </a:rPr>
              <a:t> </a:t>
            </a:r>
            <a:r>
              <a:rPr sz="1200" dirty="0">
                <a:solidFill>
                  <a:srgbClr val="FFFFFF"/>
                </a:solidFill>
                <a:latin typeface="Arial"/>
                <a:cs typeface="Arial"/>
              </a:rPr>
              <a:t>fastest</a:t>
            </a:r>
            <a:r>
              <a:rPr sz="1200" spc="45" dirty="0">
                <a:solidFill>
                  <a:srgbClr val="FFFFFF"/>
                </a:solidFill>
                <a:latin typeface="Arial"/>
                <a:cs typeface="Arial"/>
              </a:rPr>
              <a:t> </a:t>
            </a:r>
            <a:r>
              <a:rPr sz="1200" dirty="0">
                <a:solidFill>
                  <a:srgbClr val="FFFFFF"/>
                </a:solidFill>
                <a:latin typeface="Arial"/>
                <a:cs typeface="Arial"/>
              </a:rPr>
              <a:t>and</a:t>
            </a:r>
            <a:r>
              <a:rPr sz="1200" spc="40" dirty="0">
                <a:solidFill>
                  <a:srgbClr val="FFFFFF"/>
                </a:solidFill>
                <a:latin typeface="Arial"/>
                <a:cs typeface="Arial"/>
              </a:rPr>
              <a:t> </a:t>
            </a:r>
            <a:r>
              <a:rPr sz="1200" dirty="0">
                <a:solidFill>
                  <a:srgbClr val="FFFFFF"/>
                </a:solidFill>
                <a:latin typeface="Arial"/>
                <a:cs typeface="Arial"/>
              </a:rPr>
              <a:t>most</a:t>
            </a:r>
            <a:r>
              <a:rPr sz="1200" spc="65" dirty="0">
                <a:solidFill>
                  <a:srgbClr val="FFFFFF"/>
                </a:solidFill>
                <a:latin typeface="Arial"/>
                <a:cs typeface="Arial"/>
              </a:rPr>
              <a:t> </a:t>
            </a:r>
            <a:r>
              <a:rPr sz="1200" spc="-10" dirty="0">
                <a:solidFill>
                  <a:srgbClr val="FFFFFF"/>
                </a:solidFill>
                <a:latin typeface="Arial"/>
                <a:cs typeface="Arial"/>
              </a:rPr>
              <a:t>convenient </a:t>
            </a:r>
            <a:r>
              <a:rPr sz="1200" dirty="0">
                <a:solidFill>
                  <a:srgbClr val="FFFFFF"/>
                </a:solidFill>
                <a:latin typeface="Arial"/>
                <a:cs typeface="Arial"/>
              </a:rPr>
              <a:t>way</a:t>
            </a:r>
            <a:r>
              <a:rPr sz="1200" spc="100" dirty="0">
                <a:solidFill>
                  <a:srgbClr val="FFFFFF"/>
                </a:solidFill>
                <a:latin typeface="Arial"/>
                <a:cs typeface="Arial"/>
              </a:rPr>
              <a:t> </a:t>
            </a:r>
            <a:r>
              <a:rPr sz="1200" dirty="0">
                <a:solidFill>
                  <a:srgbClr val="FFFFFF"/>
                </a:solidFill>
                <a:latin typeface="Arial"/>
                <a:cs typeface="Arial"/>
              </a:rPr>
              <a:t>of</a:t>
            </a:r>
            <a:r>
              <a:rPr sz="1200" spc="40" dirty="0">
                <a:solidFill>
                  <a:srgbClr val="FFFFFF"/>
                </a:solidFill>
                <a:latin typeface="Arial"/>
                <a:cs typeface="Arial"/>
              </a:rPr>
              <a:t> </a:t>
            </a:r>
            <a:r>
              <a:rPr sz="1200" dirty="0">
                <a:solidFill>
                  <a:srgbClr val="FFFFFF"/>
                </a:solidFill>
                <a:latin typeface="Arial"/>
                <a:cs typeface="Arial"/>
              </a:rPr>
              <a:t>discovering</a:t>
            </a:r>
            <a:r>
              <a:rPr sz="1200" spc="35" dirty="0">
                <a:solidFill>
                  <a:srgbClr val="FFFFFF"/>
                </a:solidFill>
                <a:latin typeface="Arial"/>
                <a:cs typeface="Arial"/>
              </a:rPr>
              <a:t> </a:t>
            </a:r>
            <a:r>
              <a:rPr sz="1200" dirty="0">
                <a:solidFill>
                  <a:srgbClr val="FFFFFF"/>
                </a:solidFill>
                <a:latin typeface="Arial"/>
                <a:cs typeface="Arial"/>
              </a:rPr>
              <a:t>Japan.</a:t>
            </a:r>
            <a:r>
              <a:rPr sz="1200" spc="-10" dirty="0">
                <a:solidFill>
                  <a:srgbClr val="FFFFFF"/>
                </a:solidFill>
                <a:latin typeface="Arial"/>
                <a:cs typeface="Arial"/>
              </a:rPr>
              <a:t> </a:t>
            </a:r>
            <a:r>
              <a:rPr sz="1200" dirty="0">
                <a:solidFill>
                  <a:srgbClr val="FFFFFF"/>
                </a:solidFill>
                <a:latin typeface="Arial"/>
                <a:cs typeface="Arial"/>
              </a:rPr>
              <a:t>The</a:t>
            </a:r>
            <a:r>
              <a:rPr sz="1200" spc="50" dirty="0">
                <a:solidFill>
                  <a:srgbClr val="FFFFFF"/>
                </a:solidFill>
                <a:latin typeface="Arial"/>
                <a:cs typeface="Arial"/>
              </a:rPr>
              <a:t> </a:t>
            </a:r>
            <a:r>
              <a:rPr sz="1200" dirty="0">
                <a:solidFill>
                  <a:srgbClr val="FFFFFF"/>
                </a:solidFill>
                <a:latin typeface="Arial"/>
                <a:cs typeface="Arial"/>
              </a:rPr>
              <a:t>Japan</a:t>
            </a:r>
            <a:r>
              <a:rPr sz="1200" spc="20" dirty="0">
                <a:solidFill>
                  <a:srgbClr val="FFFFFF"/>
                </a:solidFill>
                <a:latin typeface="Arial"/>
                <a:cs typeface="Arial"/>
              </a:rPr>
              <a:t> </a:t>
            </a:r>
            <a:r>
              <a:rPr sz="1200" dirty="0">
                <a:solidFill>
                  <a:srgbClr val="FFFFFF"/>
                </a:solidFill>
                <a:latin typeface="Arial"/>
                <a:cs typeface="Arial"/>
              </a:rPr>
              <a:t>Rail</a:t>
            </a:r>
            <a:r>
              <a:rPr sz="1200" spc="55" dirty="0">
                <a:solidFill>
                  <a:srgbClr val="FFFFFF"/>
                </a:solidFill>
                <a:latin typeface="Arial"/>
                <a:cs typeface="Arial"/>
              </a:rPr>
              <a:t> </a:t>
            </a:r>
            <a:r>
              <a:rPr sz="1200" dirty="0">
                <a:solidFill>
                  <a:srgbClr val="FFFFFF"/>
                </a:solidFill>
                <a:latin typeface="Arial"/>
                <a:cs typeface="Arial"/>
              </a:rPr>
              <a:t>(JR)</a:t>
            </a:r>
            <a:r>
              <a:rPr sz="1200" spc="55" dirty="0">
                <a:solidFill>
                  <a:srgbClr val="FFFFFF"/>
                </a:solidFill>
                <a:latin typeface="Arial"/>
                <a:cs typeface="Arial"/>
              </a:rPr>
              <a:t> </a:t>
            </a:r>
            <a:r>
              <a:rPr sz="1200" dirty="0">
                <a:solidFill>
                  <a:srgbClr val="FFFFFF"/>
                </a:solidFill>
                <a:latin typeface="Arial"/>
                <a:cs typeface="Arial"/>
              </a:rPr>
              <a:t>network</a:t>
            </a:r>
            <a:r>
              <a:rPr sz="1200" spc="80" dirty="0">
                <a:solidFill>
                  <a:srgbClr val="FFFFFF"/>
                </a:solidFill>
                <a:latin typeface="Arial"/>
                <a:cs typeface="Arial"/>
              </a:rPr>
              <a:t> </a:t>
            </a:r>
            <a:r>
              <a:rPr sz="1200" spc="-25" dirty="0">
                <a:solidFill>
                  <a:srgbClr val="FFFFFF"/>
                </a:solidFill>
                <a:latin typeface="Arial"/>
                <a:cs typeface="Arial"/>
              </a:rPr>
              <a:t>is </a:t>
            </a:r>
            <a:r>
              <a:rPr sz="1200" dirty="0">
                <a:solidFill>
                  <a:srgbClr val="FFFFFF"/>
                </a:solidFill>
                <a:latin typeface="Arial"/>
                <a:cs typeface="Arial"/>
              </a:rPr>
              <a:t>extensive</a:t>
            </a:r>
            <a:r>
              <a:rPr sz="1200" spc="20" dirty="0">
                <a:solidFill>
                  <a:srgbClr val="FFFFFF"/>
                </a:solidFill>
                <a:latin typeface="Arial"/>
                <a:cs typeface="Arial"/>
              </a:rPr>
              <a:t> </a:t>
            </a:r>
            <a:r>
              <a:rPr sz="1200" dirty="0">
                <a:solidFill>
                  <a:srgbClr val="FFFFFF"/>
                </a:solidFill>
                <a:latin typeface="Arial"/>
                <a:cs typeface="Arial"/>
              </a:rPr>
              <a:t>and</a:t>
            </a:r>
            <a:r>
              <a:rPr sz="1200" spc="25" dirty="0">
                <a:solidFill>
                  <a:srgbClr val="FFFFFF"/>
                </a:solidFill>
                <a:latin typeface="Arial"/>
                <a:cs typeface="Arial"/>
              </a:rPr>
              <a:t> </a:t>
            </a:r>
            <a:r>
              <a:rPr sz="1200" dirty="0">
                <a:solidFill>
                  <a:srgbClr val="FFFFFF"/>
                </a:solidFill>
                <a:latin typeface="Arial"/>
                <a:cs typeface="Arial"/>
              </a:rPr>
              <a:t>the</a:t>
            </a:r>
            <a:r>
              <a:rPr sz="1200" spc="55" dirty="0">
                <a:solidFill>
                  <a:srgbClr val="FFFFFF"/>
                </a:solidFill>
                <a:latin typeface="Arial"/>
                <a:cs typeface="Arial"/>
              </a:rPr>
              <a:t> </a:t>
            </a:r>
            <a:r>
              <a:rPr sz="1200" dirty="0">
                <a:solidFill>
                  <a:srgbClr val="FFFFFF"/>
                </a:solidFill>
                <a:latin typeface="Arial"/>
                <a:cs typeface="Arial"/>
              </a:rPr>
              <a:t>trains</a:t>
            </a:r>
            <a:r>
              <a:rPr sz="1200" spc="35" dirty="0">
                <a:solidFill>
                  <a:srgbClr val="FFFFFF"/>
                </a:solidFill>
                <a:latin typeface="Arial"/>
                <a:cs typeface="Arial"/>
              </a:rPr>
              <a:t> </a:t>
            </a:r>
            <a:r>
              <a:rPr sz="1200" dirty="0">
                <a:solidFill>
                  <a:srgbClr val="FFFFFF"/>
                </a:solidFill>
                <a:latin typeface="Arial"/>
                <a:cs typeface="Arial"/>
              </a:rPr>
              <a:t>reach</a:t>
            </a:r>
            <a:r>
              <a:rPr sz="1200" spc="40" dirty="0">
                <a:solidFill>
                  <a:srgbClr val="FFFFFF"/>
                </a:solidFill>
                <a:latin typeface="Arial"/>
                <a:cs typeface="Arial"/>
              </a:rPr>
              <a:t> </a:t>
            </a:r>
            <a:r>
              <a:rPr sz="1200" dirty="0">
                <a:solidFill>
                  <a:srgbClr val="FFFFFF"/>
                </a:solidFill>
                <a:latin typeface="Arial"/>
                <a:cs typeface="Arial"/>
              </a:rPr>
              <a:t>a</a:t>
            </a:r>
            <a:r>
              <a:rPr sz="1200" spc="40" dirty="0">
                <a:solidFill>
                  <a:srgbClr val="FFFFFF"/>
                </a:solidFill>
                <a:latin typeface="Arial"/>
                <a:cs typeface="Arial"/>
              </a:rPr>
              <a:t> </a:t>
            </a:r>
            <a:r>
              <a:rPr sz="1200" dirty="0">
                <a:solidFill>
                  <a:srgbClr val="FFFFFF"/>
                </a:solidFill>
                <a:latin typeface="Arial"/>
                <a:cs typeface="Arial"/>
              </a:rPr>
              <a:t>top</a:t>
            </a:r>
            <a:r>
              <a:rPr sz="1200" spc="50" dirty="0">
                <a:solidFill>
                  <a:srgbClr val="FFFFFF"/>
                </a:solidFill>
                <a:latin typeface="Arial"/>
                <a:cs typeface="Arial"/>
              </a:rPr>
              <a:t> </a:t>
            </a:r>
            <a:r>
              <a:rPr sz="1200" dirty="0">
                <a:solidFill>
                  <a:srgbClr val="FFFFFF"/>
                </a:solidFill>
                <a:latin typeface="Arial"/>
                <a:cs typeface="Arial"/>
              </a:rPr>
              <a:t>speed</a:t>
            </a:r>
            <a:r>
              <a:rPr sz="1200" spc="40" dirty="0">
                <a:solidFill>
                  <a:srgbClr val="FFFFFF"/>
                </a:solidFill>
                <a:latin typeface="Arial"/>
                <a:cs typeface="Arial"/>
              </a:rPr>
              <a:t> </a:t>
            </a:r>
            <a:r>
              <a:rPr sz="1200" dirty="0">
                <a:solidFill>
                  <a:srgbClr val="FFFFFF"/>
                </a:solidFill>
                <a:latin typeface="Arial"/>
                <a:cs typeface="Arial"/>
              </a:rPr>
              <a:t>of</a:t>
            </a:r>
            <a:r>
              <a:rPr sz="1200" spc="35" dirty="0">
                <a:solidFill>
                  <a:srgbClr val="FFFFFF"/>
                </a:solidFill>
                <a:latin typeface="Arial"/>
                <a:cs typeface="Arial"/>
              </a:rPr>
              <a:t> </a:t>
            </a:r>
            <a:r>
              <a:rPr sz="1200" dirty="0">
                <a:solidFill>
                  <a:srgbClr val="FFFFFF"/>
                </a:solidFill>
                <a:latin typeface="Arial"/>
                <a:cs typeface="Arial"/>
              </a:rPr>
              <a:t>320</a:t>
            </a:r>
            <a:r>
              <a:rPr sz="1200" spc="45" dirty="0">
                <a:solidFill>
                  <a:srgbClr val="FFFFFF"/>
                </a:solidFill>
                <a:latin typeface="Arial"/>
                <a:cs typeface="Arial"/>
              </a:rPr>
              <a:t> </a:t>
            </a:r>
            <a:r>
              <a:rPr sz="1200" spc="-20" dirty="0">
                <a:solidFill>
                  <a:srgbClr val="FFFFFF"/>
                </a:solidFill>
                <a:latin typeface="Arial"/>
                <a:cs typeface="Arial"/>
              </a:rPr>
              <a:t>km/h </a:t>
            </a:r>
            <a:r>
              <a:rPr sz="1200" dirty="0">
                <a:solidFill>
                  <a:srgbClr val="FFFFFF"/>
                </a:solidFill>
                <a:latin typeface="Arial"/>
                <a:cs typeface="Arial"/>
              </a:rPr>
              <a:t>(199mp/h).</a:t>
            </a:r>
            <a:r>
              <a:rPr sz="1200" spc="-10" dirty="0">
                <a:solidFill>
                  <a:srgbClr val="FFFFFF"/>
                </a:solidFill>
                <a:latin typeface="Arial"/>
                <a:cs typeface="Arial"/>
              </a:rPr>
              <a:t> </a:t>
            </a:r>
            <a:r>
              <a:rPr sz="1200" dirty="0">
                <a:solidFill>
                  <a:srgbClr val="FFFFFF"/>
                </a:solidFill>
                <a:latin typeface="Arial"/>
                <a:cs typeface="Arial"/>
              </a:rPr>
              <a:t>This</a:t>
            </a:r>
            <a:r>
              <a:rPr sz="1200" spc="25" dirty="0">
                <a:solidFill>
                  <a:srgbClr val="FFFFFF"/>
                </a:solidFill>
                <a:latin typeface="Arial"/>
                <a:cs typeface="Arial"/>
              </a:rPr>
              <a:t> </a:t>
            </a:r>
            <a:r>
              <a:rPr sz="1200" dirty="0">
                <a:solidFill>
                  <a:srgbClr val="FFFFFF"/>
                </a:solidFill>
                <a:latin typeface="Arial"/>
                <a:cs typeface="Arial"/>
              </a:rPr>
              <a:t>allows</a:t>
            </a:r>
            <a:r>
              <a:rPr sz="1200" spc="60" dirty="0">
                <a:solidFill>
                  <a:srgbClr val="FFFFFF"/>
                </a:solidFill>
                <a:latin typeface="Arial"/>
                <a:cs typeface="Arial"/>
              </a:rPr>
              <a:t> </a:t>
            </a:r>
            <a:r>
              <a:rPr sz="1200" dirty="0">
                <a:solidFill>
                  <a:srgbClr val="FFFFFF"/>
                </a:solidFill>
                <a:latin typeface="Arial"/>
                <a:cs typeface="Arial"/>
              </a:rPr>
              <a:t>you</a:t>
            </a:r>
            <a:r>
              <a:rPr sz="1200" spc="70" dirty="0">
                <a:solidFill>
                  <a:srgbClr val="FFFFFF"/>
                </a:solidFill>
                <a:latin typeface="Arial"/>
                <a:cs typeface="Arial"/>
              </a:rPr>
              <a:t> </a:t>
            </a:r>
            <a:r>
              <a:rPr sz="1200" dirty="0">
                <a:solidFill>
                  <a:srgbClr val="FFFFFF"/>
                </a:solidFill>
                <a:latin typeface="Arial"/>
                <a:cs typeface="Arial"/>
              </a:rPr>
              <a:t>to</a:t>
            </a:r>
            <a:r>
              <a:rPr sz="1200" spc="35" dirty="0">
                <a:solidFill>
                  <a:srgbClr val="FFFFFF"/>
                </a:solidFill>
                <a:latin typeface="Arial"/>
                <a:cs typeface="Arial"/>
              </a:rPr>
              <a:t> </a:t>
            </a:r>
            <a:r>
              <a:rPr sz="1200" dirty="0">
                <a:solidFill>
                  <a:srgbClr val="FFFFFF"/>
                </a:solidFill>
                <a:latin typeface="Arial"/>
                <a:cs typeface="Arial"/>
              </a:rPr>
              <a:t>get</a:t>
            </a:r>
            <a:r>
              <a:rPr sz="1200" spc="30" dirty="0">
                <a:solidFill>
                  <a:srgbClr val="FFFFFF"/>
                </a:solidFill>
                <a:latin typeface="Arial"/>
                <a:cs typeface="Arial"/>
              </a:rPr>
              <a:t> </a:t>
            </a:r>
            <a:r>
              <a:rPr sz="1200" dirty="0">
                <a:solidFill>
                  <a:srgbClr val="FFFFFF"/>
                </a:solidFill>
                <a:latin typeface="Arial"/>
                <a:cs typeface="Arial"/>
              </a:rPr>
              <a:t>to</a:t>
            </a:r>
            <a:r>
              <a:rPr sz="1200" spc="45" dirty="0">
                <a:solidFill>
                  <a:srgbClr val="FFFFFF"/>
                </a:solidFill>
                <a:latin typeface="Arial"/>
                <a:cs typeface="Arial"/>
              </a:rPr>
              <a:t> </a:t>
            </a:r>
            <a:r>
              <a:rPr sz="1200" dirty="0">
                <a:solidFill>
                  <a:srgbClr val="FFFFFF"/>
                </a:solidFill>
                <a:latin typeface="Arial"/>
                <a:cs typeface="Arial"/>
              </a:rPr>
              <a:t>wherever</a:t>
            </a:r>
            <a:r>
              <a:rPr sz="1200" spc="50" dirty="0">
                <a:solidFill>
                  <a:srgbClr val="FFFFFF"/>
                </a:solidFill>
                <a:latin typeface="Arial"/>
                <a:cs typeface="Arial"/>
              </a:rPr>
              <a:t> </a:t>
            </a:r>
            <a:r>
              <a:rPr sz="1200" dirty="0">
                <a:solidFill>
                  <a:srgbClr val="FFFFFF"/>
                </a:solidFill>
                <a:latin typeface="Arial"/>
                <a:cs typeface="Arial"/>
              </a:rPr>
              <a:t>you</a:t>
            </a:r>
            <a:r>
              <a:rPr sz="1200" spc="65" dirty="0">
                <a:solidFill>
                  <a:srgbClr val="FFFFFF"/>
                </a:solidFill>
                <a:latin typeface="Arial"/>
                <a:cs typeface="Arial"/>
              </a:rPr>
              <a:t> </a:t>
            </a:r>
            <a:r>
              <a:rPr sz="1200" dirty="0">
                <a:solidFill>
                  <a:srgbClr val="FFFFFF"/>
                </a:solidFill>
                <a:latin typeface="Arial"/>
                <a:cs typeface="Arial"/>
              </a:rPr>
              <a:t>need</a:t>
            </a:r>
            <a:r>
              <a:rPr sz="1200" spc="20" dirty="0">
                <a:solidFill>
                  <a:srgbClr val="FFFFFF"/>
                </a:solidFill>
                <a:latin typeface="Arial"/>
                <a:cs typeface="Arial"/>
              </a:rPr>
              <a:t> </a:t>
            </a:r>
            <a:r>
              <a:rPr sz="1200" dirty="0">
                <a:solidFill>
                  <a:srgbClr val="FFFFFF"/>
                </a:solidFill>
                <a:latin typeface="Arial"/>
                <a:cs typeface="Arial"/>
              </a:rPr>
              <a:t>in</a:t>
            </a:r>
            <a:r>
              <a:rPr sz="1200" spc="30" dirty="0">
                <a:solidFill>
                  <a:srgbClr val="FFFFFF"/>
                </a:solidFill>
                <a:latin typeface="Arial"/>
                <a:cs typeface="Arial"/>
              </a:rPr>
              <a:t> </a:t>
            </a:r>
            <a:r>
              <a:rPr sz="1200" spc="-10" dirty="0">
                <a:solidFill>
                  <a:srgbClr val="FFFFFF"/>
                </a:solidFill>
                <a:latin typeface="Arial"/>
                <a:cs typeface="Arial"/>
              </a:rPr>
              <a:t>little </a:t>
            </a:r>
            <a:r>
              <a:rPr sz="1200" dirty="0">
                <a:solidFill>
                  <a:srgbClr val="FFFFFF"/>
                </a:solidFill>
                <a:latin typeface="Arial"/>
                <a:cs typeface="Arial"/>
              </a:rPr>
              <a:t>time.</a:t>
            </a:r>
            <a:r>
              <a:rPr sz="1200" spc="-5" dirty="0">
                <a:solidFill>
                  <a:srgbClr val="FFFFFF"/>
                </a:solidFill>
                <a:latin typeface="Arial"/>
                <a:cs typeface="Arial"/>
              </a:rPr>
              <a:t> </a:t>
            </a:r>
            <a:r>
              <a:rPr sz="1200" dirty="0">
                <a:solidFill>
                  <a:srgbClr val="FFFFFF"/>
                </a:solidFill>
                <a:latin typeface="Arial"/>
                <a:cs typeface="Arial"/>
              </a:rPr>
              <a:t>Tokyo</a:t>
            </a:r>
            <a:r>
              <a:rPr sz="1200" spc="55" dirty="0">
                <a:solidFill>
                  <a:srgbClr val="FFFFFF"/>
                </a:solidFill>
                <a:latin typeface="Arial"/>
                <a:cs typeface="Arial"/>
              </a:rPr>
              <a:t> </a:t>
            </a:r>
            <a:r>
              <a:rPr sz="1200" dirty="0">
                <a:solidFill>
                  <a:srgbClr val="FFFFFF"/>
                </a:solidFill>
                <a:latin typeface="Arial"/>
                <a:cs typeface="Arial"/>
              </a:rPr>
              <a:t>&gt;Nagano</a:t>
            </a:r>
            <a:r>
              <a:rPr sz="1200" spc="5" dirty="0">
                <a:solidFill>
                  <a:srgbClr val="FFFFFF"/>
                </a:solidFill>
                <a:latin typeface="Arial"/>
                <a:cs typeface="Arial"/>
              </a:rPr>
              <a:t> </a:t>
            </a:r>
            <a:r>
              <a:rPr sz="1200" dirty="0">
                <a:solidFill>
                  <a:srgbClr val="FFFFFF"/>
                </a:solidFill>
                <a:latin typeface="Arial"/>
                <a:cs typeface="Arial"/>
              </a:rPr>
              <a:t>top</a:t>
            </a:r>
            <a:r>
              <a:rPr sz="1200" spc="30" dirty="0">
                <a:solidFill>
                  <a:srgbClr val="FFFFFF"/>
                </a:solidFill>
                <a:latin typeface="Arial"/>
                <a:cs typeface="Arial"/>
              </a:rPr>
              <a:t> </a:t>
            </a:r>
            <a:r>
              <a:rPr sz="1200" dirty="0">
                <a:solidFill>
                  <a:srgbClr val="FFFFFF"/>
                </a:solidFill>
                <a:latin typeface="Arial"/>
                <a:cs typeface="Arial"/>
              </a:rPr>
              <a:t>speed</a:t>
            </a:r>
            <a:r>
              <a:rPr sz="1200" spc="5" dirty="0">
                <a:solidFill>
                  <a:srgbClr val="FFFFFF"/>
                </a:solidFill>
                <a:latin typeface="Arial"/>
                <a:cs typeface="Arial"/>
              </a:rPr>
              <a:t> </a:t>
            </a:r>
            <a:r>
              <a:rPr sz="1200" dirty="0">
                <a:solidFill>
                  <a:srgbClr val="FFFFFF"/>
                </a:solidFill>
                <a:latin typeface="Arial"/>
                <a:cs typeface="Arial"/>
              </a:rPr>
              <a:t>of</a:t>
            </a:r>
            <a:r>
              <a:rPr sz="1200" spc="20" dirty="0">
                <a:solidFill>
                  <a:srgbClr val="FFFFFF"/>
                </a:solidFill>
                <a:latin typeface="Arial"/>
                <a:cs typeface="Arial"/>
              </a:rPr>
              <a:t> </a:t>
            </a:r>
            <a:r>
              <a:rPr sz="1200" spc="-10" dirty="0">
                <a:solidFill>
                  <a:srgbClr val="FFFFFF"/>
                </a:solidFill>
                <a:latin typeface="Arial"/>
                <a:cs typeface="Arial"/>
              </a:rPr>
              <a:t>260km/h</a:t>
            </a:r>
            <a:endParaRPr sz="1200" dirty="0">
              <a:latin typeface="Arial"/>
              <a:cs typeface="Arial"/>
            </a:endParaRPr>
          </a:p>
        </p:txBody>
      </p:sp>
      <p:pic>
        <p:nvPicPr>
          <p:cNvPr id="5" name="図 4">
            <a:extLst>
              <a:ext uri="{FF2B5EF4-FFF2-40B4-BE49-F238E27FC236}">
                <a16:creationId xmlns:a16="http://schemas.microsoft.com/office/drawing/2014/main" id="{341E23BD-C80F-BD82-C2EA-41A8A90FFCD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773906"/>
            <a:ext cx="10693400" cy="6015038"/>
          </a:xfrm>
          <a:prstGeom prst="rect">
            <a:avLst/>
          </a:prstGeom>
        </p:spPr>
      </p:pic>
      <p:sp>
        <p:nvSpPr>
          <p:cNvPr id="6" name="object 3">
            <a:extLst>
              <a:ext uri="{FF2B5EF4-FFF2-40B4-BE49-F238E27FC236}">
                <a16:creationId xmlns:a16="http://schemas.microsoft.com/office/drawing/2014/main" id="{6CB41F57-D235-FE2E-025A-CC32EE8FAE6D}"/>
              </a:ext>
            </a:extLst>
          </p:cNvPr>
          <p:cNvSpPr txBox="1"/>
          <p:nvPr/>
        </p:nvSpPr>
        <p:spPr>
          <a:xfrm>
            <a:off x="622300" y="5365548"/>
            <a:ext cx="4572000" cy="1211870"/>
          </a:xfrm>
          <a:prstGeom prst="rect">
            <a:avLst/>
          </a:prstGeom>
        </p:spPr>
        <p:txBody>
          <a:bodyPr vert="horz" wrap="square" lIns="0" tIns="16510" rIns="0" bIns="0" rtlCol="0">
            <a:spAutoFit/>
          </a:bodyPr>
          <a:lstStyle/>
          <a:p>
            <a:pPr marL="12700" algn="l">
              <a:lnSpc>
                <a:spcPct val="100000"/>
              </a:lnSpc>
              <a:spcBef>
                <a:spcPts val="130"/>
              </a:spcBef>
            </a:pPr>
            <a:r>
              <a:rPr sz="2000" b="1" dirty="0">
                <a:solidFill>
                  <a:schemeClr val="tx1"/>
                </a:solidFill>
                <a:latin typeface="Arial"/>
                <a:cs typeface="Arial"/>
              </a:rPr>
              <a:t>Day</a:t>
            </a:r>
            <a:r>
              <a:rPr lang="en-US" sz="2000" b="1" dirty="0">
                <a:solidFill>
                  <a:schemeClr val="tx1"/>
                </a:solidFill>
                <a:latin typeface="Arial"/>
                <a:cs typeface="Arial"/>
              </a:rPr>
              <a:t>2</a:t>
            </a:r>
            <a:r>
              <a:rPr lang="en-US" sz="2000" b="1" spc="60" dirty="0">
                <a:solidFill>
                  <a:schemeClr val="tx1"/>
                </a:solidFill>
                <a:latin typeface="Arial"/>
                <a:cs typeface="Arial"/>
              </a:rPr>
              <a:t> Arriving Japan</a:t>
            </a:r>
          </a:p>
          <a:p>
            <a:pPr marL="12700" algn="l">
              <a:lnSpc>
                <a:spcPct val="100000"/>
              </a:lnSpc>
              <a:spcBef>
                <a:spcPts val="130"/>
              </a:spcBef>
            </a:pPr>
            <a:endParaRPr lang="en-US" altLang="ja-JP" sz="1400" b="0" i="0" dirty="0">
              <a:solidFill>
                <a:schemeClr val="tx1"/>
              </a:solidFill>
              <a:effectLst/>
              <a:latin typeface="Arial" panose="020B0604020202020204" pitchFamily="34" charset="0"/>
              <a:cs typeface="Arial" panose="020B0604020202020204" pitchFamily="34" charset="0"/>
            </a:endParaRPr>
          </a:p>
          <a:p>
            <a:pPr marL="12700" algn="l">
              <a:lnSpc>
                <a:spcPct val="100000"/>
              </a:lnSpc>
              <a:spcBef>
                <a:spcPts val="130"/>
              </a:spcBef>
            </a:pPr>
            <a:r>
              <a:rPr lang="en-US" altLang="ja-JP" sz="1400" b="0" i="0" dirty="0">
                <a:solidFill>
                  <a:schemeClr val="tx1"/>
                </a:solidFill>
                <a:effectLst/>
                <a:latin typeface="Arial" panose="020B0604020202020204" pitchFamily="34" charset="0"/>
                <a:cs typeface="Arial" panose="020B0604020202020204" pitchFamily="34" charset="0"/>
              </a:rPr>
              <a:t>Your guide will pick you up at the airport. On this day, we will guide you to a hotel in Tokyo. Enjoy Tokyo Night on your first day in Japan</a:t>
            </a:r>
            <a:endParaRPr sz="14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476496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34923" y="772668"/>
            <a:ext cx="9622535" cy="6013703"/>
          </a:xfrm>
          <a:prstGeom prst="rect">
            <a:avLst/>
          </a:prstGeom>
        </p:spPr>
      </p:pic>
      <p:sp>
        <p:nvSpPr>
          <p:cNvPr id="3" name="object 3"/>
          <p:cNvSpPr txBox="1"/>
          <p:nvPr/>
        </p:nvSpPr>
        <p:spPr>
          <a:xfrm>
            <a:off x="927100" y="4619625"/>
            <a:ext cx="4800600" cy="2068323"/>
          </a:xfrm>
          <a:prstGeom prst="rect">
            <a:avLst/>
          </a:prstGeom>
        </p:spPr>
        <p:txBody>
          <a:bodyPr vert="horz" wrap="square" lIns="0" tIns="16510" rIns="0" bIns="0" rtlCol="0">
            <a:spAutoFit/>
          </a:bodyPr>
          <a:lstStyle/>
          <a:p>
            <a:pPr marL="12700">
              <a:lnSpc>
                <a:spcPct val="100000"/>
              </a:lnSpc>
              <a:spcBef>
                <a:spcPts val="130"/>
              </a:spcBef>
            </a:pPr>
            <a:r>
              <a:rPr sz="2000" b="1" dirty="0">
                <a:solidFill>
                  <a:srgbClr val="FFFFFF"/>
                </a:solidFill>
                <a:latin typeface="Arial"/>
                <a:cs typeface="Arial"/>
              </a:rPr>
              <a:t>Day</a:t>
            </a:r>
            <a:r>
              <a:rPr lang="en-US" sz="2000" b="1" dirty="0">
                <a:solidFill>
                  <a:srgbClr val="FFFFFF"/>
                </a:solidFill>
                <a:latin typeface="Arial"/>
                <a:cs typeface="Arial"/>
              </a:rPr>
              <a:t>3</a:t>
            </a:r>
            <a:r>
              <a:rPr sz="2000" b="1" spc="60" dirty="0">
                <a:solidFill>
                  <a:srgbClr val="FFFFFF"/>
                </a:solidFill>
                <a:latin typeface="Arial"/>
                <a:cs typeface="Arial"/>
              </a:rPr>
              <a:t> </a:t>
            </a:r>
            <a:r>
              <a:rPr sz="2000" b="1" dirty="0">
                <a:solidFill>
                  <a:srgbClr val="FFFFFF"/>
                </a:solidFill>
                <a:latin typeface="Arial"/>
                <a:cs typeface="Arial"/>
              </a:rPr>
              <a:t>Move</a:t>
            </a:r>
            <a:r>
              <a:rPr sz="2000" b="1" spc="45" dirty="0">
                <a:solidFill>
                  <a:srgbClr val="FFFFFF"/>
                </a:solidFill>
                <a:latin typeface="Arial"/>
                <a:cs typeface="Arial"/>
              </a:rPr>
              <a:t> </a:t>
            </a:r>
            <a:r>
              <a:rPr sz="2000" b="1" dirty="0">
                <a:solidFill>
                  <a:srgbClr val="FFFFFF"/>
                </a:solidFill>
                <a:latin typeface="Arial"/>
                <a:cs typeface="Arial"/>
              </a:rPr>
              <a:t>to</a:t>
            </a:r>
            <a:r>
              <a:rPr sz="2000" b="1" spc="40" dirty="0">
                <a:solidFill>
                  <a:srgbClr val="FFFFFF"/>
                </a:solidFill>
                <a:latin typeface="Arial"/>
                <a:cs typeface="Arial"/>
              </a:rPr>
              <a:t> </a:t>
            </a:r>
            <a:r>
              <a:rPr sz="2000" b="1" spc="-10" dirty="0">
                <a:solidFill>
                  <a:srgbClr val="FFFFFF"/>
                </a:solidFill>
                <a:latin typeface="Arial"/>
                <a:cs typeface="Arial"/>
              </a:rPr>
              <a:t>Nagano</a:t>
            </a:r>
            <a:endParaRPr sz="2000" dirty="0">
              <a:latin typeface="Arial"/>
              <a:cs typeface="Arial"/>
            </a:endParaRPr>
          </a:p>
          <a:p>
            <a:pPr marL="12700" marR="522605">
              <a:lnSpc>
                <a:spcPct val="102499"/>
              </a:lnSpc>
              <a:spcBef>
                <a:spcPts val="5"/>
              </a:spcBef>
            </a:pPr>
            <a:endParaRPr lang="en-US" sz="1400" dirty="0">
              <a:solidFill>
                <a:srgbClr val="FFFFFF"/>
              </a:solidFill>
              <a:latin typeface="Arial"/>
              <a:cs typeface="Arial"/>
            </a:endParaRPr>
          </a:p>
          <a:p>
            <a:pPr marL="12700" marR="522605">
              <a:lnSpc>
                <a:spcPct val="102499"/>
              </a:lnSpc>
              <a:spcBef>
                <a:spcPts val="5"/>
              </a:spcBef>
            </a:pPr>
            <a:r>
              <a:rPr sz="1400" dirty="0">
                <a:solidFill>
                  <a:srgbClr val="FFFFFF"/>
                </a:solidFill>
                <a:latin typeface="Arial"/>
                <a:cs typeface="Arial"/>
              </a:rPr>
              <a:t>From</a:t>
            </a:r>
            <a:r>
              <a:rPr sz="1400" spc="50" dirty="0">
                <a:solidFill>
                  <a:srgbClr val="FFFFFF"/>
                </a:solidFill>
                <a:latin typeface="Arial"/>
                <a:cs typeface="Arial"/>
              </a:rPr>
              <a:t> </a:t>
            </a:r>
            <a:r>
              <a:rPr sz="1400" dirty="0">
                <a:solidFill>
                  <a:srgbClr val="FFFFFF"/>
                </a:solidFill>
                <a:latin typeface="Arial"/>
                <a:cs typeface="Arial"/>
              </a:rPr>
              <a:t>Nagano,</a:t>
            </a:r>
            <a:r>
              <a:rPr sz="1400" spc="15" dirty="0">
                <a:solidFill>
                  <a:srgbClr val="FFFFFF"/>
                </a:solidFill>
                <a:latin typeface="Arial"/>
                <a:cs typeface="Arial"/>
              </a:rPr>
              <a:t> </a:t>
            </a:r>
            <a:r>
              <a:rPr sz="1400" dirty="0">
                <a:solidFill>
                  <a:srgbClr val="FFFFFF"/>
                </a:solidFill>
                <a:latin typeface="Arial"/>
                <a:cs typeface="Arial"/>
              </a:rPr>
              <a:t>travel</a:t>
            </a:r>
            <a:r>
              <a:rPr sz="1400" spc="50" dirty="0">
                <a:solidFill>
                  <a:srgbClr val="FFFFFF"/>
                </a:solidFill>
                <a:latin typeface="Arial"/>
                <a:cs typeface="Arial"/>
              </a:rPr>
              <a:t> </a:t>
            </a:r>
            <a:r>
              <a:rPr sz="1400" dirty="0">
                <a:solidFill>
                  <a:srgbClr val="FFFFFF"/>
                </a:solidFill>
                <a:latin typeface="Arial"/>
                <a:cs typeface="Arial"/>
              </a:rPr>
              <a:t>northwest</a:t>
            </a:r>
            <a:r>
              <a:rPr sz="1400" spc="70" dirty="0">
                <a:solidFill>
                  <a:srgbClr val="FFFFFF"/>
                </a:solidFill>
                <a:latin typeface="Arial"/>
                <a:cs typeface="Arial"/>
              </a:rPr>
              <a:t> </a:t>
            </a:r>
            <a:r>
              <a:rPr sz="1400" dirty="0">
                <a:solidFill>
                  <a:srgbClr val="FFFFFF"/>
                </a:solidFill>
                <a:latin typeface="Arial"/>
                <a:cs typeface="Arial"/>
              </a:rPr>
              <a:t>by</a:t>
            </a:r>
            <a:r>
              <a:rPr sz="1400" spc="40" dirty="0">
                <a:solidFill>
                  <a:srgbClr val="FFFFFF"/>
                </a:solidFill>
                <a:latin typeface="Arial"/>
                <a:cs typeface="Arial"/>
              </a:rPr>
              <a:t> </a:t>
            </a:r>
            <a:r>
              <a:rPr sz="1400" dirty="0">
                <a:solidFill>
                  <a:srgbClr val="FFFFFF"/>
                </a:solidFill>
                <a:latin typeface="Arial"/>
                <a:cs typeface="Arial"/>
              </a:rPr>
              <a:t>train</a:t>
            </a:r>
            <a:r>
              <a:rPr sz="1400" spc="415" dirty="0">
                <a:solidFill>
                  <a:srgbClr val="FFFFFF"/>
                </a:solidFill>
                <a:latin typeface="Arial"/>
                <a:cs typeface="Arial"/>
              </a:rPr>
              <a:t> </a:t>
            </a:r>
            <a:r>
              <a:rPr sz="1400" dirty="0">
                <a:solidFill>
                  <a:srgbClr val="FFFFFF"/>
                </a:solidFill>
                <a:latin typeface="Arial"/>
                <a:cs typeface="Arial"/>
              </a:rPr>
              <a:t>and</a:t>
            </a:r>
            <a:r>
              <a:rPr sz="1400" spc="30" dirty="0">
                <a:solidFill>
                  <a:srgbClr val="FFFFFF"/>
                </a:solidFill>
                <a:latin typeface="Arial"/>
                <a:cs typeface="Arial"/>
              </a:rPr>
              <a:t> </a:t>
            </a:r>
            <a:r>
              <a:rPr sz="1400" dirty="0">
                <a:solidFill>
                  <a:srgbClr val="FFFFFF"/>
                </a:solidFill>
                <a:latin typeface="Arial"/>
                <a:cs typeface="Arial"/>
              </a:rPr>
              <a:t>bullet</a:t>
            </a:r>
            <a:r>
              <a:rPr sz="1400" spc="25" dirty="0">
                <a:solidFill>
                  <a:srgbClr val="FFFFFF"/>
                </a:solidFill>
                <a:latin typeface="Arial"/>
                <a:cs typeface="Arial"/>
              </a:rPr>
              <a:t> </a:t>
            </a:r>
            <a:r>
              <a:rPr sz="1400" spc="-10" dirty="0">
                <a:solidFill>
                  <a:srgbClr val="FFFFFF"/>
                </a:solidFill>
                <a:latin typeface="Arial"/>
                <a:cs typeface="Arial"/>
              </a:rPr>
              <a:t>train (Shinkansen).</a:t>
            </a:r>
            <a:endParaRPr sz="1400" dirty="0">
              <a:latin typeface="Arial"/>
              <a:cs typeface="Arial"/>
            </a:endParaRPr>
          </a:p>
          <a:p>
            <a:pPr marL="12700" marR="5080">
              <a:lnSpc>
                <a:spcPct val="102299"/>
              </a:lnSpc>
              <a:spcBef>
                <a:spcPts val="5"/>
              </a:spcBef>
            </a:pPr>
            <a:r>
              <a:rPr sz="1400" dirty="0">
                <a:solidFill>
                  <a:srgbClr val="FFFFFF"/>
                </a:solidFill>
                <a:latin typeface="Arial"/>
                <a:cs typeface="Arial"/>
              </a:rPr>
              <a:t>Shinkansen</a:t>
            </a:r>
            <a:r>
              <a:rPr sz="1400" spc="35" dirty="0">
                <a:solidFill>
                  <a:srgbClr val="FFFFFF"/>
                </a:solidFill>
                <a:latin typeface="Arial"/>
                <a:cs typeface="Arial"/>
              </a:rPr>
              <a:t> </a:t>
            </a:r>
            <a:r>
              <a:rPr sz="1400" dirty="0">
                <a:solidFill>
                  <a:srgbClr val="FFFFFF"/>
                </a:solidFill>
                <a:latin typeface="Arial"/>
                <a:cs typeface="Arial"/>
              </a:rPr>
              <a:t>bullet</a:t>
            </a:r>
            <a:r>
              <a:rPr sz="1400" spc="35" dirty="0">
                <a:solidFill>
                  <a:srgbClr val="FFFFFF"/>
                </a:solidFill>
                <a:latin typeface="Arial"/>
                <a:cs typeface="Arial"/>
              </a:rPr>
              <a:t> </a:t>
            </a:r>
            <a:r>
              <a:rPr sz="1400" dirty="0">
                <a:solidFill>
                  <a:srgbClr val="FFFFFF"/>
                </a:solidFill>
                <a:latin typeface="Arial"/>
                <a:cs typeface="Arial"/>
              </a:rPr>
              <a:t>trains</a:t>
            </a:r>
            <a:r>
              <a:rPr sz="1400" spc="35" dirty="0">
                <a:solidFill>
                  <a:srgbClr val="FFFFFF"/>
                </a:solidFill>
                <a:latin typeface="Arial"/>
                <a:cs typeface="Arial"/>
              </a:rPr>
              <a:t> </a:t>
            </a:r>
            <a:r>
              <a:rPr sz="1400" dirty="0">
                <a:solidFill>
                  <a:srgbClr val="FFFFFF"/>
                </a:solidFill>
                <a:latin typeface="Arial"/>
                <a:cs typeface="Arial"/>
              </a:rPr>
              <a:t>are</a:t>
            </a:r>
            <a:r>
              <a:rPr sz="1400" spc="65" dirty="0">
                <a:solidFill>
                  <a:srgbClr val="FFFFFF"/>
                </a:solidFill>
                <a:latin typeface="Arial"/>
                <a:cs typeface="Arial"/>
              </a:rPr>
              <a:t> </a:t>
            </a:r>
            <a:r>
              <a:rPr sz="1400" dirty="0">
                <a:solidFill>
                  <a:srgbClr val="FFFFFF"/>
                </a:solidFill>
                <a:latin typeface="Arial"/>
                <a:cs typeface="Arial"/>
              </a:rPr>
              <a:t>the</a:t>
            </a:r>
            <a:r>
              <a:rPr sz="1400" spc="55" dirty="0">
                <a:solidFill>
                  <a:srgbClr val="FFFFFF"/>
                </a:solidFill>
                <a:latin typeface="Arial"/>
                <a:cs typeface="Arial"/>
              </a:rPr>
              <a:t> </a:t>
            </a:r>
            <a:r>
              <a:rPr sz="1400" dirty="0">
                <a:solidFill>
                  <a:srgbClr val="FFFFFF"/>
                </a:solidFill>
                <a:latin typeface="Arial"/>
                <a:cs typeface="Arial"/>
              </a:rPr>
              <a:t>fastest</a:t>
            </a:r>
            <a:r>
              <a:rPr sz="1400" spc="45" dirty="0">
                <a:solidFill>
                  <a:srgbClr val="FFFFFF"/>
                </a:solidFill>
                <a:latin typeface="Arial"/>
                <a:cs typeface="Arial"/>
              </a:rPr>
              <a:t> </a:t>
            </a:r>
            <a:r>
              <a:rPr sz="1400" dirty="0">
                <a:solidFill>
                  <a:srgbClr val="FFFFFF"/>
                </a:solidFill>
                <a:latin typeface="Arial"/>
                <a:cs typeface="Arial"/>
              </a:rPr>
              <a:t>and</a:t>
            </a:r>
            <a:r>
              <a:rPr sz="1400" spc="40" dirty="0">
                <a:solidFill>
                  <a:srgbClr val="FFFFFF"/>
                </a:solidFill>
                <a:latin typeface="Arial"/>
                <a:cs typeface="Arial"/>
              </a:rPr>
              <a:t> </a:t>
            </a:r>
            <a:r>
              <a:rPr sz="1400" dirty="0">
                <a:solidFill>
                  <a:srgbClr val="FFFFFF"/>
                </a:solidFill>
                <a:latin typeface="Arial"/>
                <a:cs typeface="Arial"/>
              </a:rPr>
              <a:t>most</a:t>
            </a:r>
            <a:r>
              <a:rPr sz="1400" spc="65" dirty="0">
                <a:solidFill>
                  <a:srgbClr val="FFFFFF"/>
                </a:solidFill>
                <a:latin typeface="Arial"/>
                <a:cs typeface="Arial"/>
              </a:rPr>
              <a:t> </a:t>
            </a:r>
            <a:r>
              <a:rPr sz="1400" spc="-10" dirty="0">
                <a:solidFill>
                  <a:srgbClr val="FFFFFF"/>
                </a:solidFill>
                <a:latin typeface="Arial"/>
                <a:cs typeface="Arial"/>
              </a:rPr>
              <a:t>convenient </a:t>
            </a:r>
            <a:r>
              <a:rPr sz="1400" dirty="0">
                <a:solidFill>
                  <a:srgbClr val="FFFFFF"/>
                </a:solidFill>
                <a:latin typeface="Arial"/>
                <a:cs typeface="Arial"/>
              </a:rPr>
              <a:t>way</a:t>
            </a:r>
            <a:r>
              <a:rPr sz="1400" spc="100" dirty="0">
                <a:solidFill>
                  <a:srgbClr val="FFFFFF"/>
                </a:solidFill>
                <a:latin typeface="Arial"/>
                <a:cs typeface="Arial"/>
              </a:rPr>
              <a:t> </a:t>
            </a:r>
            <a:r>
              <a:rPr sz="1400" dirty="0">
                <a:solidFill>
                  <a:srgbClr val="FFFFFF"/>
                </a:solidFill>
                <a:latin typeface="Arial"/>
                <a:cs typeface="Arial"/>
              </a:rPr>
              <a:t>of</a:t>
            </a:r>
            <a:r>
              <a:rPr sz="1400" spc="40" dirty="0">
                <a:solidFill>
                  <a:srgbClr val="FFFFFF"/>
                </a:solidFill>
                <a:latin typeface="Arial"/>
                <a:cs typeface="Arial"/>
              </a:rPr>
              <a:t> </a:t>
            </a:r>
            <a:r>
              <a:rPr sz="1400" dirty="0">
                <a:solidFill>
                  <a:srgbClr val="FFFFFF"/>
                </a:solidFill>
                <a:latin typeface="Arial"/>
                <a:cs typeface="Arial"/>
              </a:rPr>
              <a:t>discovering</a:t>
            </a:r>
            <a:r>
              <a:rPr sz="1400" spc="35" dirty="0">
                <a:solidFill>
                  <a:srgbClr val="FFFFFF"/>
                </a:solidFill>
                <a:latin typeface="Arial"/>
                <a:cs typeface="Arial"/>
              </a:rPr>
              <a:t> </a:t>
            </a:r>
            <a:r>
              <a:rPr sz="1400" dirty="0">
                <a:solidFill>
                  <a:srgbClr val="FFFFFF"/>
                </a:solidFill>
                <a:latin typeface="Arial"/>
                <a:cs typeface="Arial"/>
              </a:rPr>
              <a:t>Japan.</a:t>
            </a:r>
            <a:r>
              <a:rPr sz="1400" spc="-10" dirty="0">
                <a:solidFill>
                  <a:srgbClr val="FFFFFF"/>
                </a:solidFill>
                <a:latin typeface="Arial"/>
                <a:cs typeface="Arial"/>
              </a:rPr>
              <a:t> </a:t>
            </a:r>
            <a:r>
              <a:rPr sz="1400" dirty="0">
                <a:solidFill>
                  <a:srgbClr val="FFFFFF"/>
                </a:solidFill>
                <a:latin typeface="Arial"/>
                <a:cs typeface="Arial"/>
              </a:rPr>
              <a:t>The</a:t>
            </a:r>
            <a:r>
              <a:rPr sz="1400" spc="50" dirty="0">
                <a:solidFill>
                  <a:srgbClr val="FFFFFF"/>
                </a:solidFill>
                <a:latin typeface="Arial"/>
                <a:cs typeface="Arial"/>
              </a:rPr>
              <a:t> </a:t>
            </a:r>
            <a:r>
              <a:rPr sz="1400" dirty="0">
                <a:solidFill>
                  <a:srgbClr val="FFFFFF"/>
                </a:solidFill>
                <a:latin typeface="Arial"/>
                <a:cs typeface="Arial"/>
              </a:rPr>
              <a:t>Japan</a:t>
            </a:r>
            <a:r>
              <a:rPr sz="1400" spc="20" dirty="0">
                <a:solidFill>
                  <a:srgbClr val="FFFFFF"/>
                </a:solidFill>
                <a:latin typeface="Arial"/>
                <a:cs typeface="Arial"/>
              </a:rPr>
              <a:t> </a:t>
            </a:r>
            <a:r>
              <a:rPr sz="1400" dirty="0">
                <a:solidFill>
                  <a:srgbClr val="FFFFFF"/>
                </a:solidFill>
                <a:latin typeface="Arial"/>
                <a:cs typeface="Arial"/>
              </a:rPr>
              <a:t>Rail</a:t>
            </a:r>
            <a:r>
              <a:rPr sz="1400" spc="55" dirty="0">
                <a:solidFill>
                  <a:srgbClr val="FFFFFF"/>
                </a:solidFill>
                <a:latin typeface="Arial"/>
                <a:cs typeface="Arial"/>
              </a:rPr>
              <a:t> </a:t>
            </a:r>
            <a:r>
              <a:rPr sz="1400" dirty="0">
                <a:solidFill>
                  <a:srgbClr val="FFFFFF"/>
                </a:solidFill>
                <a:latin typeface="Arial"/>
                <a:cs typeface="Arial"/>
              </a:rPr>
              <a:t>(JR)</a:t>
            </a:r>
            <a:r>
              <a:rPr sz="1400" spc="55" dirty="0">
                <a:solidFill>
                  <a:srgbClr val="FFFFFF"/>
                </a:solidFill>
                <a:latin typeface="Arial"/>
                <a:cs typeface="Arial"/>
              </a:rPr>
              <a:t> </a:t>
            </a:r>
            <a:r>
              <a:rPr sz="1400" dirty="0">
                <a:solidFill>
                  <a:srgbClr val="FFFFFF"/>
                </a:solidFill>
                <a:latin typeface="Arial"/>
                <a:cs typeface="Arial"/>
              </a:rPr>
              <a:t>network</a:t>
            </a:r>
            <a:r>
              <a:rPr sz="1400" spc="80" dirty="0">
                <a:solidFill>
                  <a:srgbClr val="FFFFFF"/>
                </a:solidFill>
                <a:latin typeface="Arial"/>
                <a:cs typeface="Arial"/>
              </a:rPr>
              <a:t> </a:t>
            </a:r>
            <a:r>
              <a:rPr sz="1400" spc="-25" dirty="0">
                <a:solidFill>
                  <a:srgbClr val="FFFFFF"/>
                </a:solidFill>
                <a:latin typeface="Arial"/>
                <a:cs typeface="Arial"/>
              </a:rPr>
              <a:t>is </a:t>
            </a:r>
            <a:r>
              <a:rPr sz="1400" dirty="0">
                <a:solidFill>
                  <a:srgbClr val="FFFFFF"/>
                </a:solidFill>
                <a:latin typeface="Arial"/>
                <a:cs typeface="Arial"/>
              </a:rPr>
              <a:t>extensive</a:t>
            </a:r>
            <a:r>
              <a:rPr sz="1400" spc="20" dirty="0">
                <a:solidFill>
                  <a:srgbClr val="FFFFFF"/>
                </a:solidFill>
                <a:latin typeface="Arial"/>
                <a:cs typeface="Arial"/>
              </a:rPr>
              <a:t> </a:t>
            </a:r>
            <a:r>
              <a:rPr sz="1400" dirty="0">
                <a:solidFill>
                  <a:srgbClr val="FFFFFF"/>
                </a:solidFill>
                <a:latin typeface="Arial"/>
                <a:cs typeface="Arial"/>
              </a:rPr>
              <a:t>and</a:t>
            </a:r>
            <a:r>
              <a:rPr sz="1400" spc="25" dirty="0">
                <a:solidFill>
                  <a:srgbClr val="FFFFFF"/>
                </a:solidFill>
                <a:latin typeface="Arial"/>
                <a:cs typeface="Arial"/>
              </a:rPr>
              <a:t> </a:t>
            </a:r>
            <a:r>
              <a:rPr sz="1400" dirty="0">
                <a:solidFill>
                  <a:srgbClr val="FFFFFF"/>
                </a:solidFill>
                <a:latin typeface="Arial"/>
                <a:cs typeface="Arial"/>
              </a:rPr>
              <a:t>the</a:t>
            </a:r>
            <a:r>
              <a:rPr sz="1400" spc="55" dirty="0">
                <a:solidFill>
                  <a:srgbClr val="FFFFFF"/>
                </a:solidFill>
                <a:latin typeface="Arial"/>
                <a:cs typeface="Arial"/>
              </a:rPr>
              <a:t> </a:t>
            </a:r>
            <a:r>
              <a:rPr sz="1400" dirty="0">
                <a:solidFill>
                  <a:srgbClr val="FFFFFF"/>
                </a:solidFill>
                <a:latin typeface="Arial"/>
                <a:cs typeface="Arial"/>
              </a:rPr>
              <a:t>trains</a:t>
            </a:r>
            <a:r>
              <a:rPr sz="1400" spc="35" dirty="0">
                <a:solidFill>
                  <a:srgbClr val="FFFFFF"/>
                </a:solidFill>
                <a:latin typeface="Arial"/>
                <a:cs typeface="Arial"/>
              </a:rPr>
              <a:t> </a:t>
            </a:r>
            <a:r>
              <a:rPr sz="1400" dirty="0">
                <a:solidFill>
                  <a:srgbClr val="FFFFFF"/>
                </a:solidFill>
                <a:latin typeface="Arial"/>
                <a:cs typeface="Arial"/>
              </a:rPr>
              <a:t>reach</a:t>
            </a:r>
            <a:r>
              <a:rPr sz="1400" spc="40" dirty="0">
                <a:solidFill>
                  <a:srgbClr val="FFFFFF"/>
                </a:solidFill>
                <a:latin typeface="Arial"/>
                <a:cs typeface="Arial"/>
              </a:rPr>
              <a:t> </a:t>
            </a:r>
            <a:r>
              <a:rPr sz="1400" dirty="0">
                <a:solidFill>
                  <a:srgbClr val="FFFFFF"/>
                </a:solidFill>
                <a:latin typeface="Arial"/>
                <a:cs typeface="Arial"/>
              </a:rPr>
              <a:t>a</a:t>
            </a:r>
            <a:r>
              <a:rPr sz="1400" spc="40" dirty="0">
                <a:solidFill>
                  <a:srgbClr val="FFFFFF"/>
                </a:solidFill>
                <a:latin typeface="Arial"/>
                <a:cs typeface="Arial"/>
              </a:rPr>
              <a:t> </a:t>
            </a:r>
            <a:r>
              <a:rPr sz="1400" dirty="0">
                <a:solidFill>
                  <a:srgbClr val="FFFFFF"/>
                </a:solidFill>
                <a:latin typeface="Arial"/>
                <a:cs typeface="Arial"/>
              </a:rPr>
              <a:t>top</a:t>
            </a:r>
            <a:r>
              <a:rPr sz="1400" spc="50" dirty="0">
                <a:solidFill>
                  <a:srgbClr val="FFFFFF"/>
                </a:solidFill>
                <a:latin typeface="Arial"/>
                <a:cs typeface="Arial"/>
              </a:rPr>
              <a:t> </a:t>
            </a:r>
            <a:r>
              <a:rPr sz="1400" dirty="0">
                <a:solidFill>
                  <a:srgbClr val="FFFFFF"/>
                </a:solidFill>
                <a:latin typeface="Arial"/>
                <a:cs typeface="Arial"/>
              </a:rPr>
              <a:t>speed</a:t>
            </a:r>
            <a:r>
              <a:rPr sz="1400" spc="40" dirty="0">
                <a:solidFill>
                  <a:srgbClr val="FFFFFF"/>
                </a:solidFill>
                <a:latin typeface="Arial"/>
                <a:cs typeface="Arial"/>
              </a:rPr>
              <a:t> </a:t>
            </a:r>
            <a:r>
              <a:rPr sz="1400" dirty="0">
                <a:solidFill>
                  <a:srgbClr val="FFFFFF"/>
                </a:solidFill>
                <a:latin typeface="Arial"/>
                <a:cs typeface="Arial"/>
              </a:rPr>
              <a:t>of</a:t>
            </a:r>
            <a:r>
              <a:rPr sz="1400" spc="35" dirty="0">
                <a:solidFill>
                  <a:srgbClr val="FFFFFF"/>
                </a:solidFill>
                <a:latin typeface="Arial"/>
                <a:cs typeface="Arial"/>
              </a:rPr>
              <a:t> </a:t>
            </a:r>
            <a:r>
              <a:rPr sz="1400" dirty="0">
                <a:solidFill>
                  <a:srgbClr val="FFFFFF"/>
                </a:solidFill>
                <a:latin typeface="Arial"/>
                <a:cs typeface="Arial"/>
              </a:rPr>
              <a:t>320</a:t>
            </a:r>
            <a:r>
              <a:rPr sz="1400" spc="45" dirty="0">
                <a:solidFill>
                  <a:srgbClr val="FFFFFF"/>
                </a:solidFill>
                <a:latin typeface="Arial"/>
                <a:cs typeface="Arial"/>
              </a:rPr>
              <a:t> </a:t>
            </a:r>
            <a:r>
              <a:rPr sz="1400" spc="-20" dirty="0">
                <a:solidFill>
                  <a:srgbClr val="FFFFFF"/>
                </a:solidFill>
                <a:latin typeface="Arial"/>
                <a:cs typeface="Arial"/>
              </a:rPr>
              <a:t>km/h </a:t>
            </a:r>
            <a:r>
              <a:rPr sz="1400" dirty="0">
                <a:solidFill>
                  <a:srgbClr val="FFFFFF"/>
                </a:solidFill>
                <a:latin typeface="Arial"/>
                <a:cs typeface="Arial"/>
              </a:rPr>
              <a:t>(199mp/h).</a:t>
            </a:r>
            <a:r>
              <a:rPr sz="1400" spc="-10" dirty="0">
                <a:solidFill>
                  <a:srgbClr val="FFFFFF"/>
                </a:solidFill>
                <a:latin typeface="Arial"/>
                <a:cs typeface="Arial"/>
              </a:rPr>
              <a:t> </a:t>
            </a:r>
            <a:r>
              <a:rPr sz="1400" dirty="0">
                <a:solidFill>
                  <a:srgbClr val="FFFFFF"/>
                </a:solidFill>
                <a:latin typeface="Arial"/>
                <a:cs typeface="Arial"/>
              </a:rPr>
              <a:t>This</a:t>
            </a:r>
            <a:r>
              <a:rPr sz="1400" spc="25" dirty="0">
                <a:solidFill>
                  <a:srgbClr val="FFFFFF"/>
                </a:solidFill>
                <a:latin typeface="Arial"/>
                <a:cs typeface="Arial"/>
              </a:rPr>
              <a:t> </a:t>
            </a:r>
            <a:r>
              <a:rPr sz="1400" dirty="0">
                <a:solidFill>
                  <a:srgbClr val="FFFFFF"/>
                </a:solidFill>
                <a:latin typeface="Arial"/>
                <a:cs typeface="Arial"/>
              </a:rPr>
              <a:t>allows</a:t>
            </a:r>
            <a:r>
              <a:rPr sz="1400" spc="60" dirty="0">
                <a:solidFill>
                  <a:srgbClr val="FFFFFF"/>
                </a:solidFill>
                <a:latin typeface="Arial"/>
                <a:cs typeface="Arial"/>
              </a:rPr>
              <a:t> </a:t>
            </a:r>
            <a:r>
              <a:rPr sz="1400" dirty="0">
                <a:solidFill>
                  <a:srgbClr val="FFFFFF"/>
                </a:solidFill>
                <a:latin typeface="Arial"/>
                <a:cs typeface="Arial"/>
              </a:rPr>
              <a:t>you</a:t>
            </a:r>
            <a:r>
              <a:rPr sz="1400" spc="70" dirty="0">
                <a:solidFill>
                  <a:srgbClr val="FFFFFF"/>
                </a:solidFill>
                <a:latin typeface="Arial"/>
                <a:cs typeface="Arial"/>
              </a:rPr>
              <a:t> </a:t>
            </a:r>
            <a:r>
              <a:rPr sz="1400" dirty="0">
                <a:solidFill>
                  <a:srgbClr val="FFFFFF"/>
                </a:solidFill>
                <a:latin typeface="Arial"/>
                <a:cs typeface="Arial"/>
              </a:rPr>
              <a:t>to</a:t>
            </a:r>
            <a:r>
              <a:rPr sz="1400" spc="35" dirty="0">
                <a:solidFill>
                  <a:srgbClr val="FFFFFF"/>
                </a:solidFill>
                <a:latin typeface="Arial"/>
                <a:cs typeface="Arial"/>
              </a:rPr>
              <a:t> </a:t>
            </a:r>
            <a:r>
              <a:rPr sz="1400" dirty="0">
                <a:solidFill>
                  <a:srgbClr val="FFFFFF"/>
                </a:solidFill>
                <a:latin typeface="Arial"/>
                <a:cs typeface="Arial"/>
              </a:rPr>
              <a:t>get</a:t>
            </a:r>
            <a:r>
              <a:rPr sz="1400" spc="30" dirty="0">
                <a:solidFill>
                  <a:srgbClr val="FFFFFF"/>
                </a:solidFill>
                <a:latin typeface="Arial"/>
                <a:cs typeface="Arial"/>
              </a:rPr>
              <a:t> </a:t>
            </a:r>
            <a:r>
              <a:rPr sz="1400" dirty="0">
                <a:solidFill>
                  <a:srgbClr val="FFFFFF"/>
                </a:solidFill>
                <a:latin typeface="Arial"/>
                <a:cs typeface="Arial"/>
              </a:rPr>
              <a:t>to</a:t>
            </a:r>
            <a:r>
              <a:rPr sz="1400" spc="45" dirty="0">
                <a:solidFill>
                  <a:srgbClr val="FFFFFF"/>
                </a:solidFill>
                <a:latin typeface="Arial"/>
                <a:cs typeface="Arial"/>
              </a:rPr>
              <a:t> </a:t>
            </a:r>
            <a:r>
              <a:rPr sz="1400" dirty="0">
                <a:solidFill>
                  <a:srgbClr val="FFFFFF"/>
                </a:solidFill>
                <a:latin typeface="Arial"/>
                <a:cs typeface="Arial"/>
              </a:rPr>
              <a:t>wherever</a:t>
            </a:r>
            <a:r>
              <a:rPr sz="1400" spc="50" dirty="0">
                <a:solidFill>
                  <a:srgbClr val="FFFFFF"/>
                </a:solidFill>
                <a:latin typeface="Arial"/>
                <a:cs typeface="Arial"/>
              </a:rPr>
              <a:t> </a:t>
            </a:r>
            <a:r>
              <a:rPr sz="1400" dirty="0">
                <a:solidFill>
                  <a:srgbClr val="FFFFFF"/>
                </a:solidFill>
                <a:latin typeface="Arial"/>
                <a:cs typeface="Arial"/>
              </a:rPr>
              <a:t>you</a:t>
            </a:r>
            <a:r>
              <a:rPr sz="1400" spc="65" dirty="0">
                <a:solidFill>
                  <a:srgbClr val="FFFFFF"/>
                </a:solidFill>
                <a:latin typeface="Arial"/>
                <a:cs typeface="Arial"/>
              </a:rPr>
              <a:t> </a:t>
            </a:r>
            <a:r>
              <a:rPr sz="1400" dirty="0">
                <a:solidFill>
                  <a:srgbClr val="FFFFFF"/>
                </a:solidFill>
                <a:latin typeface="Arial"/>
                <a:cs typeface="Arial"/>
              </a:rPr>
              <a:t>need</a:t>
            </a:r>
            <a:r>
              <a:rPr sz="1400" spc="20" dirty="0">
                <a:solidFill>
                  <a:srgbClr val="FFFFFF"/>
                </a:solidFill>
                <a:latin typeface="Arial"/>
                <a:cs typeface="Arial"/>
              </a:rPr>
              <a:t> </a:t>
            </a:r>
            <a:r>
              <a:rPr sz="1400" dirty="0">
                <a:solidFill>
                  <a:srgbClr val="FFFFFF"/>
                </a:solidFill>
                <a:latin typeface="Arial"/>
                <a:cs typeface="Arial"/>
              </a:rPr>
              <a:t>in</a:t>
            </a:r>
            <a:r>
              <a:rPr sz="1400" spc="30" dirty="0">
                <a:solidFill>
                  <a:srgbClr val="FFFFFF"/>
                </a:solidFill>
                <a:latin typeface="Arial"/>
                <a:cs typeface="Arial"/>
              </a:rPr>
              <a:t> </a:t>
            </a:r>
            <a:r>
              <a:rPr sz="1400" spc="-10" dirty="0">
                <a:solidFill>
                  <a:srgbClr val="FFFFFF"/>
                </a:solidFill>
                <a:latin typeface="Arial"/>
                <a:cs typeface="Arial"/>
              </a:rPr>
              <a:t>little </a:t>
            </a:r>
            <a:r>
              <a:rPr sz="1400" dirty="0">
                <a:solidFill>
                  <a:srgbClr val="FFFFFF"/>
                </a:solidFill>
                <a:latin typeface="Arial"/>
                <a:cs typeface="Arial"/>
              </a:rPr>
              <a:t>time.</a:t>
            </a:r>
            <a:r>
              <a:rPr sz="1400" spc="-5" dirty="0">
                <a:solidFill>
                  <a:srgbClr val="FFFFFF"/>
                </a:solidFill>
                <a:latin typeface="Arial"/>
                <a:cs typeface="Arial"/>
              </a:rPr>
              <a:t> </a:t>
            </a:r>
            <a:r>
              <a:rPr sz="1400" dirty="0">
                <a:solidFill>
                  <a:srgbClr val="FFFFFF"/>
                </a:solidFill>
                <a:latin typeface="Arial"/>
                <a:cs typeface="Arial"/>
              </a:rPr>
              <a:t>Tokyo</a:t>
            </a:r>
            <a:r>
              <a:rPr sz="1400" spc="55" dirty="0">
                <a:solidFill>
                  <a:srgbClr val="FFFFFF"/>
                </a:solidFill>
                <a:latin typeface="Arial"/>
                <a:cs typeface="Arial"/>
              </a:rPr>
              <a:t> </a:t>
            </a:r>
            <a:r>
              <a:rPr sz="1400" dirty="0">
                <a:solidFill>
                  <a:srgbClr val="FFFFFF"/>
                </a:solidFill>
                <a:latin typeface="Arial"/>
                <a:cs typeface="Arial"/>
              </a:rPr>
              <a:t>&gt;Nagano</a:t>
            </a:r>
            <a:r>
              <a:rPr sz="1400" spc="5" dirty="0">
                <a:solidFill>
                  <a:srgbClr val="FFFFFF"/>
                </a:solidFill>
                <a:latin typeface="Arial"/>
                <a:cs typeface="Arial"/>
              </a:rPr>
              <a:t> </a:t>
            </a:r>
            <a:r>
              <a:rPr sz="1400" dirty="0">
                <a:solidFill>
                  <a:srgbClr val="FFFFFF"/>
                </a:solidFill>
                <a:latin typeface="Arial"/>
                <a:cs typeface="Arial"/>
              </a:rPr>
              <a:t>top</a:t>
            </a:r>
            <a:r>
              <a:rPr sz="1400" spc="30" dirty="0">
                <a:solidFill>
                  <a:srgbClr val="FFFFFF"/>
                </a:solidFill>
                <a:latin typeface="Arial"/>
                <a:cs typeface="Arial"/>
              </a:rPr>
              <a:t> </a:t>
            </a:r>
            <a:r>
              <a:rPr sz="1400" dirty="0">
                <a:solidFill>
                  <a:srgbClr val="FFFFFF"/>
                </a:solidFill>
                <a:latin typeface="Arial"/>
                <a:cs typeface="Arial"/>
              </a:rPr>
              <a:t>speed</a:t>
            </a:r>
            <a:r>
              <a:rPr sz="1400" spc="5" dirty="0">
                <a:solidFill>
                  <a:srgbClr val="FFFFFF"/>
                </a:solidFill>
                <a:latin typeface="Arial"/>
                <a:cs typeface="Arial"/>
              </a:rPr>
              <a:t> </a:t>
            </a:r>
            <a:r>
              <a:rPr sz="1400" dirty="0">
                <a:solidFill>
                  <a:srgbClr val="FFFFFF"/>
                </a:solidFill>
                <a:latin typeface="Arial"/>
                <a:cs typeface="Arial"/>
              </a:rPr>
              <a:t>of</a:t>
            </a:r>
            <a:r>
              <a:rPr sz="1400" spc="20" dirty="0">
                <a:solidFill>
                  <a:srgbClr val="FFFFFF"/>
                </a:solidFill>
                <a:latin typeface="Arial"/>
                <a:cs typeface="Arial"/>
              </a:rPr>
              <a:t> </a:t>
            </a:r>
            <a:r>
              <a:rPr sz="1400" spc="-10" dirty="0">
                <a:solidFill>
                  <a:srgbClr val="FFFFFF"/>
                </a:solidFill>
                <a:latin typeface="Arial"/>
                <a:cs typeface="Arial"/>
              </a:rPr>
              <a:t>260km/h</a:t>
            </a:r>
            <a:endParaRPr sz="1400" dirty="0">
              <a:latin typeface="Arial"/>
              <a:cs typeface="Arial"/>
            </a:endParaRPr>
          </a:p>
        </p:txBody>
      </p:sp>
    </p:spTree>
    <p:extLst>
      <p:ext uri="{BB962C8B-B14F-4D97-AF65-F5344CB8AC3E}">
        <p14:creationId xmlns:p14="http://schemas.microsoft.com/office/powerpoint/2010/main" val="14997378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object 5"/>
          <p:cNvSpPr txBox="1"/>
          <p:nvPr/>
        </p:nvSpPr>
        <p:spPr>
          <a:xfrm>
            <a:off x="5956300" y="1282994"/>
            <a:ext cx="4427818" cy="3513526"/>
          </a:xfrm>
          <a:prstGeom prst="rect">
            <a:avLst/>
          </a:prstGeom>
        </p:spPr>
        <p:txBody>
          <a:bodyPr vert="horz" wrap="square" lIns="0" tIns="13335" rIns="0" bIns="0" rtlCol="0">
            <a:spAutoFit/>
          </a:bodyPr>
          <a:lstStyle/>
          <a:p>
            <a:pPr marL="50165">
              <a:lnSpc>
                <a:spcPts val="1670"/>
              </a:lnSpc>
              <a:spcBef>
                <a:spcPts val="105"/>
              </a:spcBef>
            </a:pPr>
            <a:r>
              <a:rPr sz="2000" b="1" spc="-20" dirty="0">
                <a:solidFill>
                  <a:schemeClr val="tx1"/>
                </a:solidFill>
                <a:latin typeface="Arial"/>
                <a:cs typeface="Arial"/>
              </a:rPr>
              <a:t>Day</a:t>
            </a:r>
            <a:r>
              <a:rPr lang="en-US" altLang="ja-JP" sz="2000" b="1" spc="-20" dirty="0">
                <a:solidFill>
                  <a:schemeClr val="tx1"/>
                </a:solidFill>
                <a:latin typeface="Arial"/>
                <a:cs typeface="Arial"/>
              </a:rPr>
              <a:t>3</a:t>
            </a:r>
            <a:r>
              <a:rPr lang="ja-JP" altLang="en-US" sz="2000" b="1" spc="-20" dirty="0">
                <a:solidFill>
                  <a:schemeClr val="tx1"/>
                </a:solidFill>
                <a:latin typeface="Arial"/>
                <a:cs typeface="Arial"/>
              </a:rPr>
              <a:t> </a:t>
            </a:r>
            <a:r>
              <a:rPr lang="en-US" altLang="ja-JP" sz="2000" b="1" spc="-10" dirty="0">
                <a:solidFill>
                  <a:schemeClr val="tx1"/>
                </a:solidFill>
                <a:latin typeface="Arial"/>
                <a:cs typeface="Arial"/>
              </a:rPr>
              <a:t>Tokyo to Nagano</a:t>
            </a:r>
          </a:p>
          <a:p>
            <a:pPr marL="50800" marR="196215">
              <a:lnSpc>
                <a:spcPct val="102499"/>
              </a:lnSpc>
              <a:spcBef>
                <a:spcPts val="35"/>
              </a:spcBef>
            </a:pPr>
            <a:endParaRPr lang="en-US" altLang="ja-JP" sz="1400" b="0" i="0" dirty="0">
              <a:solidFill>
                <a:srgbClr val="3C4043"/>
              </a:solidFill>
              <a:effectLst/>
              <a:latin typeface="Arial" panose="020B0604020202020204" pitchFamily="34" charset="0"/>
              <a:cs typeface="Arial" panose="020B0604020202020204" pitchFamily="34" charset="0"/>
            </a:endParaRPr>
          </a:p>
          <a:p>
            <a:pPr marL="50800" marR="196215">
              <a:lnSpc>
                <a:spcPct val="102499"/>
              </a:lnSpc>
              <a:spcBef>
                <a:spcPts val="35"/>
              </a:spcBef>
            </a:pPr>
            <a:r>
              <a:rPr lang="en-US" altLang="ja-JP" sz="1400" b="0" i="0" dirty="0">
                <a:solidFill>
                  <a:srgbClr val="3C4043"/>
                </a:solidFill>
                <a:effectLst/>
                <a:latin typeface="Arial" panose="020B0604020202020204" pitchFamily="34" charset="0"/>
                <a:cs typeface="Arial" panose="020B0604020202020204" pitchFamily="34" charset="0"/>
              </a:rPr>
              <a:t>We leave Tokyo and begin our trip to Japan. The first destination is Nagano Prefecture, which is less than two hours from Tokyo by Shinkansen.</a:t>
            </a:r>
            <a:endParaRPr sz="1400" dirty="0">
              <a:solidFill>
                <a:schemeClr val="tx1"/>
              </a:solidFill>
              <a:latin typeface="Arial" panose="020B0604020202020204" pitchFamily="34" charset="0"/>
              <a:cs typeface="Arial" panose="020B0604020202020204" pitchFamily="34" charset="0"/>
            </a:endParaRPr>
          </a:p>
          <a:p>
            <a:pPr marL="50800" marR="43180">
              <a:lnSpc>
                <a:spcPct val="102200"/>
              </a:lnSpc>
            </a:pPr>
            <a:r>
              <a:rPr lang="en-US" altLang="ja-JP" sz="1400" b="0" i="0" dirty="0">
                <a:solidFill>
                  <a:srgbClr val="3C4043"/>
                </a:solidFill>
                <a:effectLst/>
                <a:latin typeface="Arial" panose="020B0604020202020204" pitchFamily="34" charset="0"/>
                <a:cs typeface="Arial" panose="020B0604020202020204" pitchFamily="34" charset="0"/>
              </a:rPr>
              <a:t>Nagano Prefecture is located almost in the center of Japan and is surrounded by mountains. There are 3000m class mountains such as the Northern Alps and Southern Alps, and it is crowded with many climbers in the summer.</a:t>
            </a:r>
          </a:p>
          <a:p>
            <a:pPr marL="50800" marR="43180">
              <a:lnSpc>
                <a:spcPct val="102200"/>
              </a:lnSpc>
            </a:pPr>
            <a:r>
              <a:rPr lang="en-US" altLang="ja-JP" sz="1400" dirty="0">
                <a:solidFill>
                  <a:srgbClr val="3C4043"/>
                </a:solidFill>
                <a:latin typeface="Arial" panose="020B0604020202020204" pitchFamily="34" charset="0"/>
                <a:cs typeface="Arial" panose="020B0604020202020204" pitchFamily="34" charset="0"/>
              </a:rPr>
              <a:t>It </a:t>
            </a:r>
            <a:r>
              <a:rPr lang="en-US" altLang="ja-JP" sz="1400" b="0" i="0" dirty="0">
                <a:solidFill>
                  <a:srgbClr val="3C4043"/>
                </a:solidFill>
                <a:effectLst/>
                <a:latin typeface="Arial" panose="020B0604020202020204" pitchFamily="34" charset="0"/>
                <a:cs typeface="Arial" panose="020B0604020202020204" pitchFamily="34" charset="0"/>
              </a:rPr>
              <a:t>prospered as an important highway in Edo period , many castle towns and post towns were built. It is a prefecture where you can enjoy both nature and history. </a:t>
            </a:r>
          </a:p>
          <a:p>
            <a:pPr marL="50800" marR="43180">
              <a:lnSpc>
                <a:spcPct val="102200"/>
              </a:lnSpc>
            </a:pPr>
            <a:r>
              <a:rPr lang="en-US" altLang="ja-JP" sz="1400" b="0" i="0" dirty="0">
                <a:solidFill>
                  <a:srgbClr val="3C4043"/>
                </a:solidFill>
                <a:effectLst/>
                <a:latin typeface="Arial" panose="020B0604020202020204" pitchFamily="34" charset="0"/>
                <a:cs typeface="Arial" panose="020B0604020202020204" pitchFamily="34" charset="0"/>
              </a:rPr>
              <a:t>On this day, we hiked around </a:t>
            </a:r>
            <a:r>
              <a:rPr lang="en-US" altLang="ja-JP" sz="1400" b="0" i="0" dirty="0" err="1">
                <a:solidFill>
                  <a:srgbClr val="3C4043"/>
                </a:solidFill>
                <a:effectLst/>
                <a:latin typeface="Arial" panose="020B0604020202020204" pitchFamily="34" charset="0"/>
                <a:cs typeface="Arial" panose="020B0604020202020204" pitchFamily="34" charset="0"/>
              </a:rPr>
              <a:t>Togakushi</a:t>
            </a:r>
            <a:r>
              <a:rPr lang="en-US" altLang="ja-JP" sz="1400" b="0" i="0" dirty="0">
                <a:solidFill>
                  <a:srgbClr val="3C4043"/>
                </a:solidFill>
                <a:effectLst/>
                <a:latin typeface="Arial" panose="020B0604020202020204" pitchFamily="34" charset="0"/>
                <a:cs typeface="Arial" panose="020B0604020202020204" pitchFamily="34" charset="0"/>
              </a:rPr>
              <a:t> Shrine, which is located at the foot of Mt. Then, visit </a:t>
            </a:r>
            <a:r>
              <a:rPr lang="en-US" altLang="ja-JP" sz="1400" b="0" i="0" dirty="0" err="1">
                <a:solidFill>
                  <a:srgbClr val="3C4043"/>
                </a:solidFill>
                <a:effectLst/>
                <a:latin typeface="Arial" panose="020B0604020202020204" pitchFamily="34" charset="0"/>
                <a:cs typeface="Arial" panose="020B0604020202020204" pitchFamily="34" charset="0"/>
              </a:rPr>
              <a:t>Zenkoji</a:t>
            </a:r>
            <a:r>
              <a:rPr lang="en-US" altLang="ja-JP" sz="1400" b="0" i="0" dirty="0">
                <a:solidFill>
                  <a:srgbClr val="3C4043"/>
                </a:solidFill>
                <a:effectLst/>
                <a:latin typeface="Arial" panose="020B0604020202020204" pitchFamily="34" charset="0"/>
                <a:cs typeface="Arial" panose="020B0604020202020204" pitchFamily="34" charset="0"/>
              </a:rPr>
              <a:t>, a temple that represents Nagano Prefecture.</a:t>
            </a:r>
            <a:endParaRPr lang="en-US" altLang="ja-JP" sz="1400" dirty="0">
              <a:solidFill>
                <a:schemeClr val="tx1"/>
              </a:solidFill>
              <a:latin typeface="Arial" panose="020B0604020202020204" pitchFamily="34" charset="0"/>
              <a:cs typeface="Arial" panose="020B0604020202020204" pitchFamily="34" charset="0"/>
            </a:endParaRPr>
          </a:p>
        </p:txBody>
      </p:sp>
      <p:pic>
        <p:nvPicPr>
          <p:cNvPr id="11" name="図 10">
            <a:extLst>
              <a:ext uri="{FF2B5EF4-FFF2-40B4-BE49-F238E27FC236}">
                <a16:creationId xmlns:a16="http://schemas.microsoft.com/office/drawing/2014/main" id="{73EC39E4-68E2-3D4F-4747-EE5FADBDB9E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7500" y="925067"/>
            <a:ext cx="5346191" cy="4009643"/>
          </a:xfrm>
          <a:prstGeom prst="rect">
            <a:avLst/>
          </a:prstGeom>
        </p:spPr>
      </p:pic>
      <p:pic>
        <p:nvPicPr>
          <p:cNvPr id="13" name="図 12">
            <a:extLst>
              <a:ext uri="{FF2B5EF4-FFF2-40B4-BE49-F238E27FC236}">
                <a16:creationId xmlns:a16="http://schemas.microsoft.com/office/drawing/2014/main" id="{E07160E4-4F0E-940A-A893-7AE447ED32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7500" y="5175789"/>
            <a:ext cx="2867831" cy="1613155"/>
          </a:xfrm>
          <a:prstGeom prst="rect">
            <a:avLst/>
          </a:prstGeom>
        </p:spPr>
      </p:pic>
      <p:pic>
        <p:nvPicPr>
          <p:cNvPr id="15" name="図 14">
            <a:extLst>
              <a:ext uri="{FF2B5EF4-FFF2-40B4-BE49-F238E27FC236}">
                <a16:creationId xmlns:a16="http://schemas.microsoft.com/office/drawing/2014/main" id="{4C2BD344-6ABB-FC10-CFEB-B4CFE0F87B7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23397" y="5175789"/>
            <a:ext cx="2860721" cy="1704006"/>
          </a:xfrm>
          <a:prstGeom prst="rect">
            <a:avLst/>
          </a:prstGeom>
        </p:spPr>
      </p:pic>
      <p:pic>
        <p:nvPicPr>
          <p:cNvPr id="17" name="図 16">
            <a:extLst>
              <a:ext uri="{FF2B5EF4-FFF2-40B4-BE49-F238E27FC236}">
                <a16:creationId xmlns:a16="http://schemas.microsoft.com/office/drawing/2014/main" id="{B0E0A426-794A-9209-5E2C-6B004AE1C67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17499" y="5224032"/>
            <a:ext cx="2867831" cy="1613155"/>
          </a:xfrm>
          <a:prstGeom prst="rect">
            <a:avLst/>
          </a:prstGeom>
        </p:spPr>
      </p:pic>
      <p:pic>
        <p:nvPicPr>
          <p:cNvPr id="19" name="図 18">
            <a:extLst>
              <a:ext uri="{FF2B5EF4-FFF2-40B4-BE49-F238E27FC236}">
                <a16:creationId xmlns:a16="http://schemas.microsoft.com/office/drawing/2014/main" id="{83E91E78-9CFE-B30C-9CC9-77458EAC02C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822699" y="5165294"/>
            <a:ext cx="3048002" cy="1714501"/>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7B144D0A-1D5A-8308-818B-E6EA2CFB413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3700" y="335523"/>
            <a:ext cx="6631058" cy="4419600"/>
          </a:xfrm>
          <a:prstGeom prst="rect">
            <a:avLst/>
          </a:prstGeom>
        </p:spPr>
      </p:pic>
      <p:pic>
        <p:nvPicPr>
          <p:cNvPr id="5" name="図 4">
            <a:extLst>
              <a:ext uri="{FF2B5EF4-FFF2-40B4-BE49-F238E27FC236}">
                <a16:creationId xmlns:a16="http://schemas.microsoft.com/office/drawing/2014/main" id="{89B162E5-80CC-6EA6-8CFE-493F482438A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49158" y="2821276"/>
            <a:ext cx="3173233" cy="1940106"/>
          </a:xfrm>
          <a:prstGeom prst="rect">
            <a:avLst/>
          </a:prstGeom>
        </p:spPr>
      </p:pic>
      <p:pic>
        <p:nvPicPr>
          <p:cNvPr id="7" name="図 6">
            <a:extLst>
              <a:ext uri="{FF2B5EF4-FFF2-40B4-BE49-F238E27FC236}">
                <a16:creationId xmlns:a16="http://schemas.microsoft.com/office/drawing/2014/main" id="{DED47F44-1FAA-D026-5C1A-C7446815F59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47344" y="365095"/>
            <a:ext cx="3175047" cy="2116698"/>
          </a:xfrm>
          <a:prstGeom prst="rect">
            <a:avLst/>
          </a:prstGeom>
        </p:spPr>
      </p:pic>
      <p:pic>
        <p:nvPicPr>
          <p:cNvPr id="9" name="図 8">
            <a:extLst>
              <a:ext uri="{FF2B5EF4-FFF2-40B4-BE49-F238E27FC236}">
                <a16:creationId xmlns:a16="http://schemas.microsoft.com/office/drawing/2014/main" id="{8829FAC7-47B2-B1BF-316D-D2150191327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247344" y="5017875"/>
            <a:ext cx="3175047" cy="2238375"/>
          </a:xfrm>
          <a:prstGeom prst="rect">
            <a:avLst/>
          </a:prstGeom>
        </p:spPr>
      </p:pic>
      <p:pic>
        <p:nvPicPr>
          <p:cNvPr id="11" name="図 10">
            <a:extLst>
              <a:ext uri="{FF2B5EF4-FFF2-40B4-BE49-F238E27FC236}">
                <a16:creationId xmlns:a16="http://schemas.microsoft.com/office/drawing/2014/main" id="{FB3EEAF5-16B7-6E21-B15C-5C0D23EAFC5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82451" y="4988952"/>
            <a:ext cx="2984500" cy="2238375"/>
          </a:xfrm>
          <a:prstGeom prst="rect">
            <a:avLst/>
          </a:prstGeom>
        </p:spPr>
      </p:pic>
      <p:pic>
        <p:nvPicPr>
          <p:cNvPr id="13" name="図 12">
            <a:extLst>
              <a:ext uri="{FF2B5EF4-FFF2-40B4-BE49-F238E27FC236}">
                <a16:creationId xmlns:a16="http://schemas.microsoft.com/office/drawing/2014/main" id="{FAD9A308-0729-B36A-BB76-DB756746716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592648" y="5010451"/>
            <a:ext cx="3429000" cy="2238375"/>
          </a:xfrm>
          <a:prstGeom prst="rect">
            <a:avLst/>
          </a:prstGeom>
        </p:spPr>
      </p:pic>
    </p:spTree>
    <p:extLst>
      <p:ext uri="{BB962C8B-B14F-4D97-AF65-F5344CB8AC3E}">
        <p14:creationId xmlns:p14="http://schemas.microsoft.com/office/powerpoint/2010/main" val="8773477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A02DAC80-2675-CCD0-1412-42EE9BDCA32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218" y="1571625"/>
            <a:ext cx="10693400" cy="4037872"/>
          </a:xfrm>
          <a:prstGeom prst="rect">
            <a:avLst/>
          </a:prstGeom>
        </p:spPr>
      </p:pic>
      <p:sp>
        <p:nvSpPr>
          <p:cNvPr id="4" name="object 4"/>
          <p:cNvSpPr/>
          <p:nvPr/>
        </p:nvSpPr>
        <p:spPr>
          <a:xfrm>
            <a:off x="5800053" y="1594277"/>
            <a:ext cx="4901565" cy="1577548"/>
          </a:xfrm>
          <a:custGeom>
            <a:avLst/>
            <a:gdLst/>
            <a:ahLst/>
            <a:cxnLst/>
            <a:rect l="l" t="t" r="r" b="b"/>
            <a:pathLst>
              <a:path w="4901565" h="1620520">
                <a:moveTo>
                  <a:pt x="4901183" y="1620011"/>
                </a:moveTo>
                <a:lnTo>
                  <a:pt x="0" y="1620011"/>
                </a:lnTo>
                <a:lnTo>
                  <a:pt x="0" y="0"/>
                </a:lnTo>
                <a:lnTo>
                  <a:pt x="4901183" y="0"/>
                </a:lnTo>
                <a:lnTo>
                  <a:pt x="4901183" y="1620011"/>
                </a:lnTo>
                <a:close/>
              </a:path>
            </a:pathLst>
          </a:custGeom>
          <a:solidFill>
            <a:srgbClr val="A5A5A5"/>
          </a:solidFill>
        </p:spPr>
        <p:txBody>
          <a:bodyPr wrap="square" lIns="0" tIns="0" rIns="0" bIns="0" rtlCol="0"/>
          <a:lstStyle/>
          <a:p>
            <a:endParaRPr/>
          </a:p>
        </p:txBody>
      </p:sp>
      <p:sp>
        <p:nvSpPr>
          <p:cNvPr id="5" name="object 5"/>
          <p:cNvSpPr txBox="1"/>
          <p:nvPr/>
        </p:nvSpPr>
        <p:spPr>
          <a:xfrm>
            <a:off x="5821932" y="1647825"/>
            <a:ext cx="4885129" cy="1467709"/>
          </a:xfrm>
          <a:prstGeom prst="rect">
            <a:avLst/>
          </a:prstGeom>
        </p:spPr>
        <p:txBody>
          <a:bodyPr vert="horz" wrap="square" lIns="0" tIns="13335" rIns="0" bIns="0" rtlCol="0">
            <a:spAutoFit/>
          </a:bodyPr>
          <a:lstStyle/>
          <a:p>
            <a:pPr marL="12700">
              <a:lnSpc>
                <a:spcPct val="100000"/>
              </a:lnSpc>
              <a:spcBef>
                <a:spcPts val="105"/>
              </a:spcBef>
            </a:pPr>
            <a:r>
              <a:rPr sz="2000" b="1" dirty="0">
                <a:solidFill>
                  <a:srgbClr val="FFFFFF"/>
                </a:solidFill>
                <a:latin typeface="Arial"/>
                <a:cs typeface="Arial"/>
              </a:rPr>
              <a:t>Day</a:t>
            </a:r>
            <a:r>
              <a:rPr sz="2000" b="1" spc="-5" dirty="0">
                <a:solidFill>
                  <a:srgbClr val="FFFFFF"/>
                </a:solidFill>
                <a:latin typeface="Arial"/>
                <a:cs typeface="Arial"/>
              </a:rPr>
              <a:t> </a:t>
            </a:r>
            <a:r>
              <a:rPr lang="en-US" altLang="ja-JP" sz="2000" b="1" spc="-5" dirty="0">
                <a:solidFill>
                  <a:srgbClr val="FFFFFF"/>
                </a:solidFill>
                <a:latin typeface="Arial"/>
                <a:cs typeface="Arial"/>
              </a:rPr>
              <a:t>4</a:t>
            </a:r>
            <a:r>
              <a:rPr sz="2000" b="1" spc="375" dirty="0">
                <a:solidFill>
                  <a:srgbClr val="FFFFFF"/>
                </a:solidFill>
                <a:latin typeface="Arial"/>
                <a:cs typeface="Arial"/>
              </a:rPr>
              <a:t> </a:t>
            </a:r>
            <a:r>
              <a:rPr lang="en-US" sz="2000" b="1" spc="375" dirty="0">
                <a:solidFill>
                  <a:srgbClr val="FFFFFF"/>
                </a:solidFill>
                <a:latin typeface="Arial"/>
                <a:cs typeface="Arial"/>
              </a:rPr>
              <a:t>Alpen Route</a:t>
            </a:r>
          </a:p>
          <a:p>
            <a:pPr marL="12700">
              <a:lnSpc>
                <a:spcPct val="100000"/>
              </a:lnSpc>
              <a:spcBef>
                <a:spcPts val="105"/>
              </a:spcBef>
            </a:pPr>
            <a:endParaRPr lang="en-US" altLang="ja-JP" sz="1200" b="0" i="0" dirty="0">
              <a:solidFill>
                <a:schemeClr val="bg1">
                  <a:lumMod val="95000"/>
                </a:schemeClr>
              </a:solidFill>
              <a:effectLst/>
              <a:latin typeface="Roboto" panose="02000000000000000000" pitchFamily="2" charset="0"/>
            </a:endParaRPr>
          </a:p>
          <a:p>
            <a:pPr marL="12700">
              <a:lnSpc>
                <a:spcPct val="100000"/>
              </a:lnSpc>
              <a:spcBef>
                <a:spcPts val="105"/>
              </a:spcBef>
            </a:pPr>
            <a:r>
              <a:rPr lang="en-US" altLang="ja-JP" sz="1200" b="0" i="0" dirty="0">
                <a:solidFill>
                  <a:schemeClr val="bg1">
                    <a:lumMod val="95000"/>
                  </a:schemeClr>
                </a:solidFill>
                <a:effectLst/>
                <a:latin typeface="Arial" panose="020B0604020202020204" pitchFamily="34" charset="0"/>
                <a:cs typeface="Arial" panose="020B0604020202020204" pitchFamily="34" charset="0"/>
              </a:rPr>
              <a:t>Today we will explore the Alpine Route. Cross the Japanese Alps from Nagano to Toyama using 8 modes of transportation. The highest point is </a:t>
            </a:r>
            <a:r>
              <a:rPr lang="en-US" altLang="ja-JP" sz="1200" b="0" i="0" dirty="0" err="1">
                <a:solidFill>
                  <a:schemeClr val="bg1">
                    <a:lumMod val="95000"/>
                  </a:schemeClr>
                </a:solidFill>
                <a:effectLst/>
                <a:latin typeface="Arial" panose="020B0604020202020204" pitchFamily="34" charset="0"/>
                <a:cs typeface="Arial" panose="020B0604020202020204" pitchFamily="34" charset="0"/>
              </a:rPr>
              <a:t>Murodo</a:t>
            </a:r>
            <a:r>
              <a:rPr lang="en-US" altLang="ja-JP" sz="1200" b="0" i="0" dirty="0">
                <a:solidFill>
                  <a:schemeClr val="bg1">
                    <a:lumMod val="95000"/>
                  </a:schemeClr>
                </a:solidFill>
                <a:effectLst/>
                <a:latin typeface="Arial" panose="020B0604020202020204" pitchFamily="34" charset="0"/>
                <a:cs typeface="Arial" panose="020B0604020202020204" pitchFamily="34" charset="0"/>
              </a:rPr>
              <a:t> with an altitude of 2450m. The Kurobe Dam, which took 7 years and great sacrifices to complete, is a masterpiece!</a:t>
            </a:r>
          </a:p>
          <a:p>
            <a:pPr marL="12700">
              <a:lnSpc>
                <a:spcPct val="100000"/>
              </a:lnSpc>
              <a:spcBef>
                <a:spcPts val="105"/>
              </a:spcBef>
            </a:pPr>
            <a:r>
              <a:rPr lang="en-US" altLang="ja-JP" sz="1200" b="0" i="0" dirty="0">
                <a:solidFill>
                  <a:schemeClr val="bg1">
                    <a:lumMod val="95000"/>
                  </a:schemeClr>
                </a:solidFill>
                <a:effectLst/>
                <a:latin typeface="Arial" panose="020B0604020202020204" pitchFamily="34" charset="0"/>
                <a:cs typeface="Arial" panose="020B0604020202020204" pitchFamily="34" charset="0"/>
              </a:rPr>
              <a:t> Until mid-June, you can see a wall of snow several meters high.</a:t>
            </a:r>
            <a:endParaRPr lang="en-US" altLang="ja-JP" sz="1200" spc="-10" dirty="0">
              <a:solidFill>
                <a:schemeClr val="bg1">
                  <a:lumMod val="95000"/>
                </a:schemeClr>
              </a:solidFill>
              <a:latin typeface="Arial" panose="020B0604020202020204" pitchFamily="34" charset="0"/>
              <a:cs typeface="Arial" panose="020B060402020202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4AD3C497-1309-2B25-8988-ABF067C7983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2450" y="5381625"/>
            <a:ext cx="3695974" cy="2014607"/>
          </a:xfrm>
          <a:prstGeom prst="rect">
            <a:avLst/>
          </a:prstGeom>
        </p:spPr>
      </p:pic>
      <p:pic>
        <p:nvPicPr>
          <p:cNvPr id="8" name="図 7">
            <a:extLst>
              <a:ext uri="{FF2B5EF4-FFF2-40B4-BE49-F238E27FC236}">
                <a16:creationId xmlns:a16="http://schemas.microsoft.com/office/drawing/2014/main" id="{E15171B5-BCE0-5359-3BFE-C3521D48B44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2451" y="352425"/>
            <a:ext cx="10023438" cy="4800600"/>
          </a:xfrm>
          <a:prstGeom prst="rect">
            <a:avLst/>
          </a:prstGeom>
        </p:spPr>
      </p:pic>
      <p:pic>
        <p:nvPicPr>
          <p:cNvPr id="12" name="図 11">
            <a:extLst>
              <a:ext uri="{FF2B5EF4-FFF2-40B4-BE49-F238E27FC236}">
                <a16:creationId xmlns:a16="http://schemas.microsoft.com/office/drawing/2014/main" id="{768444EC-74FC-BB0F-9B7E-5F4C5CEC6DF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56100" y="5381624"/>
            <a:ext cx="2841982" cy="2014607"/>
          </a:xfrm>
          <a:prstGeom prst="rect">
            <a:avLst/>
          </a:prstGeom>
        </p:spPr>
      </p:pic>
      <p:pic>
        <p:nvPicPr>
          <p:cNvPr id="17" name="図 16">
            <a:extLst>
              <a:ext uri="{FF2B5EF4-FFF2-40B4-BE49-F238E27FC236}">
                <a16:creationId xmlns:a16="http://schemas.microsoft.com/office/drawing/2014/main" id="{4B041C8F-93D7-938B-699E-19F812744D2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75758" y="5381625"/>
            <a:ext cx="2900141" cy="2021250"/>
          </a:xfrm>
          <a:prstGeom prst="rect">
            <a:avLst/>
          </a:prstGeom>
        </p:spPr>
      </p:pic>
      <p:sp>
        <p:nvSpPr>
          <p:cNvPr id="18" name="object 4">
            <a:extLst>
              <a:ext uri="{FF2B5EF4-FFF2-40B4-BE49-F238E27FC236}">
                <a16:creationId xmlns:a16="http://schemas.microsoft.com/office/drawing/2014/main" id="{762079F7-462F-D5D8-BEC0-DA001887E378}"/>
              </a:ext>
            </a:extLst>
          </p:cNvPr>
          <p:cNvSpPr/>
          <p:nvPr/>
        </p:nvSpPr>
        <p:spPr>
          <a:xfrm>
            <a:off x="8699500" y="357348"/>
            <a:ext cx="1706389" cy="358698"/>
          </a:xfrm>
          <a:custGeom>
            <a:avLst/>
            <a:gdLst/>
            <a:ahLst/>
            <a:cxnLst/>
            <a:rect l="l" t="t" r="r" b="b"/>
            <a:pathLst>
              <a:path w="4901565" h="1620520">
                <a:moveTo>
                  <a:pt x="4901183" y="1620011"/>
                </a:moveTo>
                <a:lnTo>
                  <a:pt x="0" y="1620011"/>
                </a:lnTo>
                <a:lnTo>
                  <a:pt x="0" y="0"/>
                </a:lnTo>
                <a:lnTo>
                  <a:pt x="4901183" y="0"/>
                </a:lnTo>
                <a:lnTo>
                  <a:pt x="4901183" y="1620011"/>
                </a:lnTo>
                <a:close/>
              </a:path>
            </a:pathLst>
          </a:custGeom>
          <a:solidFill>
            <a:srgbClr val="A5A5A5"/>
          </a:solidFill>
        </p:spPr>
        <p:txBody>
          <a:bodyPr wrap="square" lIns="0" tIns="0" rIns="0" bIns="0" rtlCol="0"/>
          <a:lstStyle/>
          <a:p>
            <a:endParaRPr/>
          </a:p>
        </p:txBody>
      </p:sp>
      <p:sp>
        <p:nvSpPr>
          <p:cNvPr id="19" name="object 5">
            <a:extLst>
              <a:ext uri="{FF2B5EF4-FFF2-40B4-BE49-F238E27FC236}">
                <a16:creationId xmlns:a16="http://schemas.microsoft.com/office/drawing/2014/main" id="{93139D93-E2E2-17A0-3ECF-26C8EEBD8F66}"/>
              </a:ext>
            </a:extLst>
          </p:cNvPr>
          <p:cNvSpPr txBox="1"/>
          <p:nvPr/>
        </p:nvSpPr>
        <p:spPr>
          <a:xfrm>
            <a:off x="8669511" y="406854"/>
            <a:ext cx="1706388" cy="259686"/>
          </a:xfrm>
          <a:prstGeom prst="rect">
            <a:avLst/>
          </a:prstGeom>
        </p:spPr>
        <p:txBody>
          <a:bodyPr vert="horz" wrap="square" lIns="0" tIns="13335" rIns="0" bIns="0" rtlCol="0">
            <a:spAutoFit/>
          </a:bodyPr>
          <a:lstStyle/>
          <a:p>
            <a:pPr marL="12700" algn="ctr">
              <a:lnSpc>
                <a:spcPct val="100000"/>
              </a:lnSpc>
              <a:spcBef>
                <a:spcPts val="105"/>
              </a:spcBef>
            </a:pPr>
            <a:r>
              <a:rPr lang="en-US" altLang="ja-JP" sz="1600" spc="-10" dirty="0">
                <a:solidFill>
                  <a:schemeClr val="bg1"/>
                </a:solidFill>
                <a:latin typeface="Arial"/>
                <a:cs typeface="Arial"/>
              </a:rPr>
              <a:t>Until Mid June</a:t>
            </a:r>
          </a:p>
        </p:txBody>
      </p:sp>
    </p:spTree>
    <p:extLst>
      <p:ext uri="{BB962C8B-B14F-4D97-AF65-F5344CB8AC3E}">
        <p14:creationId xmlns:p14="http://schemas.microsoft.com/office/powerpoint/2010/main" val="38572440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1404</TotalTime>
  <Words>1353</Words>
  <Application>Microsoft Office PowerPoint</Application>
  <PresentationFormat>ユーザー設定</PresentationFormat>
  <Paragraphs>95</Paragraphs>
  <Slides>24</Slides>
  <Notes>1</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24</vt:i4>
      </vt:variant>
    </vt:vector>
  </HeadingPairs>
  <TitlesOfParts>
    <vt:vector size="29" baseType="lpstr">
      <vt:lpstr>游ゴシック</vt:lpstr>
      <vt:lpstr>Arial</vt:lpstr>
      <vt:lpstr>Calibri</vt:lpstr>
      <vt:lpstr>Roboto</vt:lpstr>
      <vt:lpstr>Office Theme</vt:lpstr>
      <vt:lpstr>2024 Hokuriku Area Trip</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Microsoft PowerPoint - images</dc:title>
  <dc:creator>muras</dc:creator>
  <cp:lastModifiedBy>剛士 酒井</cp:lastModifiedBy>
  <cp:revision>14</cp:revision>
  <dcterms:created xsi:type="dcterms:W3CDTF">2023-06-13T06:52:28Z</dcterms:created>
  <dcterms:modified xsi:type="dcterms:W3CDTF">2024-01-18T03:20:38Z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2023-01-27T00:00:00Z</vt:filetime>
  </property>
  <property fmtid="{D5CDD505-2E9C-101B-9397-08002B2CF9AE}" pid="3" name="LastSaved">
    <vt:filetime>2023-06-13T00:00:00Z</vt:filetime>
  </property>
  <property fmtid="{D5CDD505-2E9C-101B-9397-08002B2CF9AE}" pid="4" name="Producer">
    <vt:lpwstr>Microsoft: Print To PDF</vt:lpwstr>
  </property>
</Properties>
</file>